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oleObject1.bin" ContentType="application/vnd.openxmlformats-officedocument.oleObject"/>
  <Override PartName="/ppt/notesSlides/notesSlide14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5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16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17.xml" ContentType="application/vnd.openxmlformats-officedocument.presentationml.notesSlide+xml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18.xml" ContentType="application/vnd.openxmlformats-officedocument.presentationml.notesSlide+xml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19.xml" ContentType="application/vnd.openxmlformats-officedocument.presentationml.notesSlide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notesSlides/notesSlide20.xml" ContentType="application/vnd.openxmlformats-officedocument.presentationml.notesSlide+xml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notesSlides/notesSlide23.xml" ContentType="application/vnd.openxmlformats-officedocument.presentationml.notesSlide+xml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notesSlides/notesSlide24.xml" ContentType="application/vnd.openxmlformats-officedocument.presentationml.notesSlide+xml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notesSlides/notesSlide25.xml" ContentType="application/vnd.openxmlformats-officedocument.presentationml.notesSlide+xml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notesSlides/notesSlide26.xml" ContentType="application/vnd.openxmlformats-officedocument.presentationml.notesSlide+xml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notesSlides/notesSlide32.xml" ContentType="application/vnd.openxmlformats-officedocument.presentationml.notesSlide+xml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embeddings/oleObject54.bin" ContentType="application/vnd.openxmlformats-officedocument.oleObject"/>
  <Override PartName="/ppt/notesSlides/notesSlide36.xml" ContentType="application/vnd.openxmlformats-officedocument.presentationml.notesSlide+xml"/>
  <Override PartName="/ppt/embeddings/oleObject55.bin" ContentType="application/vnd.openxmlformats-officedocument.oleObject"/>
  <Override PartName="/ppt/notesSlides/notesSlide37.xml" ContentType="application/vnd.openxmlformats-officedocument.presentationml.notesSlide+xml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notesSlides/notesSlide38.xml" ContentType="application/vnd.openxmlformats-officedocument.presentationml.notesSlide+xml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notesSlides/notesSlide39.xml" ContentType="application/vnd.openxmlformats-officedocument.presentationml.notesSlide+xml"/>
  <Override PartName="/ppt/embeddings/oleObject60.bin" ContentType="application/vnd.openxmlformats-officedocument.oleObject"/>
  <Override PartName="/ppt/notesSlides/notesSlide40.xml" ContentType="application/vnd.openxmlformats-officedocument.presentationml.notesSlide+xml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notesSlides/notesSlide41.xml" ContentType="application/vnd.openxmlformats-officedocument.presentationml.notesSlide+xml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notesSlides/notesSlide42.xml" ContentType="application/vnd.openxmlformats-officedocument.presentationml.notesSlide+xml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notesSlides/notesSlide43.xml" ContentType="application/vnd.openxmlformats-officedocument.presentationml.notesSlide+xml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notesSlides/notesSlide46.xml" ContentType="application/vnd.openxmlformats-officedocument.presentationml.notesSlide+xml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notesSlides/notesSlide47.xml" ContentType="application/vnd.openxmlformats-officedocument.presentationml.notesSlide+xml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notesSlides/notesSlide48.xml" ContentType="application/vnd.openxmlformats-officedocument.presentationml.notesSlide+xml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notesSlides/notesSlide49.xml" ContentType="application/vnd.openxmlformats-officedocument.presentationml.notesSlide+xml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notesSlides/notesSlide50.xml" ContentType="application/vnd.openxmlformats-officedocument.presentationml.notesSlide+xml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notesSlides/notesSlide51.xml" ContentType="application/vnd.openxmlformats-officedocument.presentationml.notesSlide+xml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notesSlides/notesSlide62.xml" ContentType="application/vnd.openxmlformats-officedocument.presentationml.notesSlide+xml"/>
  <Override PartName="/ppt/embeddings/oleObject90.bin" ContentType="application/vnd.openxmlformats-officedocument.oleObject"/>
  <Override PartName="/ppt/notesSlides/notesSlide63.xml" ContentType="application/vnd.openxmlformats-officedocument.presentationml.notesSlide+xml"/>
  <Override PartName="/ppt/embeddings/oleObject91.bin" ContentType="application/vnd.openxmlformats-officedocument.oleObject"/>
  <Override PartName="/ppt/notesSlides/notesSlide64.xml" ContentType="application/vnd.openxmlformats-officedocument.presentationml.notesSlide+xml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notesSlides/notesSlide65.xml" ContentType="application/vnd.openxmlformats-officedocument.presentationml.notesSlide+xml"/>
  <Override PartName="/ppt/embeddings/oleObject95.bin" ContentType="application/vnd.openxmlformats-officedocument.oleObject"/>
  <Override PartName="/ppt/notesSlides/notesSlide66.xml" ContentType="application/vnd.openxmlformats-officedocument.presentationml.notesSlide+xml"/>
  <Override PartName="/ppt/embeddings/oleObject96.bin" ContentType="application/vnd.openxmlformats-officedocument.oleObject"/>
  <Override PartName="/ppt/notesSlides/notesSlide67.xml" ContentType="application/vnd.openxmlformats-officedocument.presentationml.notesSlide+xml"/>
  <Override PartName="/ppt/embeddings/oleObject97.bin" ContentType="application/vnd.openxmlformats-officedocument.oleObject"/>
  <Override PartName="/ppt/notesSlides/notesSlide68.xml" ContentType="application/vnd.openxmlformats-officedocument.presentationml.notesSlide+xml"/>
  <Override PartName="/ppt/embeddings/oleObject98.bin" ContentType="application/vnd.openxmlformats-officedocument.oleObject"/>
  <Override PartName="/ppt/notesSlides/notesSlide69.xml" ContentType="application/vnd.openxmlformats-officedocument.presentationml.notesSlide+xml"/>
  <Override PartName="/ppt/embeddings/oleObject99.bin" ContentType="application/vnd.openxmlformats-officedocument.oleObject"/>
  <Override PartName="/ppt/notesSlides/notesSlide70.xml" ContentType="application/vnd.openxmlformats-officedocument.presentationml.notesSlide+xml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notesSlides/notesSlide71.xml" ContentType="application/vnd.openxmlformats-officedocument.presentationml.notesSlide+xml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embeddings/oleObject106.bin" ContentType="application/vnd.openxmlformats-officedocument.oleObject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notesSlides/notesSlide85.xml" ContentType="application/vnd.openxmlformats-officedocument.presentationml.notesSlide+xml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notesSlides/notesSlide88.xml" ContentType="application/vnd.openxmlformats-officedocument.presentationml.notesSlide+xml"/>
  <Override PartName="/ppt/embeddings/oleObject119.bin" ContentType="application/vnd.openxmlformats-officedocument.oleObject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notesSlides/notesSlide91.xml" ContentType="application/vnd.openxmlformats-officedocument.presentationml.notesSlide+xml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notesSlides/notesSlide92.xml" ContentType="application/vnd.openxmlformats-officedocument.presentationml.notesSlide+xml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notesSlides/notesSlide93.xml" ContentType="application/vnd.openxmlformats-officedocument.presentationml.notesSlide+xml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embeddings/oleObject129.bin" ContentType="application/vnd.openxmlformats-officedocument.oleObject"/>
  <Override PartName="/ppt/notesSlides/notesSlide96.xml" ContentType="application/vnd.openxmlformats-officedocument.presentationml.notesSlide+xml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embeddings/oleObject132.bin" ContentType="application/vnd.openxmlformats-officedocument.oleObject"/>
  <Override PartName="/ppt/embeddings/oleObject133.bin" ContentType="application/vnd.openxmlformats-officedocument.oleObject"/>
  <Override PartName="/ppt/notesSlides/notesSlide97.xml" ContentType="application/vnd.openxmlformats-officedocument.presentationml.notesSlide+xml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notesSlides/notesSlide98.xml" ContentType="application/vnd.openxmlformats-officedocument.presentationml.notesSlide+xml"/>
  <Override PartName="/ppt/embeddings/oleObject136.bin" ContentType="application/vnd.openxmlformats-officedocument.oleObject"/>
  <Override PartName="/ppt/notesSlides/notesSlide99.xml" ContentType="application/vnd.openxmlformats-officedocument.presentationml.notesSlide+xml"/>
  <Override PartName="/ppt/embeddings/oleObject137.bin" ContentType="application/vnd.openxmlformats-officedocument.oleObject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notesSlides/notesSlide102.xml" ContentType="application/vnd.openxmlformats-officedocument.presentationml.notesSlide+xml"/>
  <Override PartName="/ppt/embeddings/oleObject140.bin" ContentType="application/vnd.openxmlformats-officedocument.oleObject"/>
  <Override PartName="/ppt/notesSlides/notesSlide103.xml" ContentType="application/vnd.openxmlformats-officedocument.presentationml.notesSlide+xml"/>
  <Override PartName="/ppt/embeddings/oleObject141.bin" ContentType="application/vnd.openxmlformats-officedocument.oleObject"/>
  <Override PartName="/ppt/embeddings/oleObject142.bin" ContentType="application/vnd.openxmlformats-officedocument.oleObject"/>
  <Override PartName="/ppt/embeddings/oleObject143.bin" ContentType="application/vnd.openxmlformats-officedocument.oleObject"/>
  <Override PartName="/ppt/notesSlides/notesSlide104.xml" ContentType="application/vnd.openxmlformats-officedocument.presentationml.notesSlide+xml"/>
  <Override PartName="/ppt/embeddings/oleObject144.bin" ContentType="application/vnd.openxmlformats-officedocument.oleObject"/>
  <Override PartName="/ppt/notesSlides/notesSlide105.xml" ContentType="application/vnd.openxmlformats-officedocument.presentationml.notesSlide+xml"/>
  <Override PartName="/ppt/embeddings/oleObject145.bin" ContentType="application/vnd.openxmlformats-officedocument.oleObject"/>
  <Override PartName="/ppt/embeddings/oleObject146.bin" ContentType="application/vnd.openxmlformats-officedocument.oleObject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embeddings/oleObject147.bin" ContentType="application/vnd.openxmlformats-officedocument.oleObject"/>
  <Override PartName="/ppt/embeddings/oleObject14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  <p:sldMasterId id="2147483704" r:id="rId2"/>
  </p:sldMasterIdLst>
  <p:notesMasterIdLst>
    <p:notesMasterId r:id="rId116"/>
  </p:notesMasterIdLst>
  <p:handoutMasterIdLst>
    <p:handoutMasterId r:id="rId117"/>
  </p:handoutMasterIdLst>
  <p:sldIdLst>
    <p:sldId id="256" r:id="rId3"/>
    <p:sldId id="495" r:id="rId4"/>
    <p:sldId id="501" r:id="rId5"/>
    <p:sldId id="504" r:id="rId6"/>
    <p:sldId id="527" r:id="rId7"/>
    <p:sldId id="528" r:id="rId8"/>
    <p:sldId id="529" r:id="rId9"/>
    <p:sldId id="530" r:id="rId10"/>
    <p:sldId id="532" r:id="rId11"/>
    <p:sldId id="531" r:id="rId12"/>
    <p:sldId id="537" r:id="rId13"/>
    <p:sldId id="534" r:id="rId14"/>
    <p:sldId id="538" r:id="rId15"/>
    <p:sldId id="535" r:id="rId16"/>
    <p:sldId id="536" r:id="rId17"/>
    <p:sldId id="533" r:id="rId18"/>
    <p:sldId id="439" r:id="rId19"/>
    <p:sldId id="455" r:id="rId20"/>
    <p:sldId id="497" r:id="rId21"/>
    <p:sldId id="488" r:id="rId22"/>
    <p:sldId id="446" r:id="rId23"/>
    <p:sldId id="448" r:id="rId24"/>
    <p:sldId id="468" r:id="rId25"/>
    <p:sldId id="452" r:id="rId26"/>
    <p:sldId id="482" r:id="rId27"/>
    <p:sldId id="447" r:id="rId28"/>
    <p:sldId id="499" r:id="rId29"/>
    <p:sldId id="500" r:id="rId30"/>
    <p:sldId id="449" r:id="rId31"/>
    <p:sldId id="451" r:id="rId32"/>
    <p:sldId id="481" r:id="rId33"/>
    <p:sldId id="453" r:id="rId34"/>
    <p:sldId id="523" r:id="rId35"/>
    <p:sldId id="498" r:id="rId36"/>
    <p:sldId id="485" r:id="rId37"/>
    <p:sldId id="549" r:id="rId38"/>
    <p:sldId id="454" r:id="rId39"/>
    <p:sldId id="519" r:id="rId40"/>
    <p:sldId id="521" r:id="rId41"/>
    <p:sldId id="520" r:id="rId42"/>
    <p:sldId id="517" r:id="rId43"/>
    <p:sldId id="522" r:id="rId44"/>
    <p:sldId id="524" r:id="rId45"/>
    <p:sldId id="457" r:id="rId46"/>
    <p:sldId id="525" r:id="rId47"/>
    <p:sldId id="526" r:id="rId48"/>
    <p:sldId id="459" r:id="rId49"/>
    <p:sldId id="469" r:id="rId50"/>
    <p:sldId id="474" r:id="rId51"/>
    <p:sldId id="462" r:id="rId52"/>
    <p:sldId id="541" r:id="rId53"/>
    <p:sldId id="542" r:id="rId54"/>
    <p:sldId id="544" r:id="rId55"/>
    <p:sldId id="545" r:id="rId56"/>
    <p:sldId id="466" r:id="rId57"/>
    <p:sldId id="546" r:id="rId58"/>
    <p:sldId id="486" r:id="rId59"/>
    <p:sldId id="379" r:id="rId60"/>
    <p:sldId id="380" r:id="rId61"/>
    <p:sldId id="367" r:id="rId62"/>
    <p:sldId id="418" r:id="rId63"/>
    <p:sldId id="369" r:id="rId64"/>
    <p:sldId id="266" r:id="rId65"/>
    <p:sldId id="506" r:id="rId66"/>
    <p:sldId id="507" r:id="rId67"/>
    <p:sldId id="508" r:id="rId68"/>
    <p:sldId id="509" r:id="rId69"/>
    <p:sldId id="510" r:id="rId70"/>
    <p:sldId id="511" r:id="rId71"/>
    <p:sldId id="513" r:id="rId72"/>
    <p:sldId id="514" r:id="rId73"/>
    <p:sldId id="515" r:id="rId74"/>
    <p:sldId id="388" r:id="rId75"/>
    <p:sldId id="389" r:id="rId76"/>
    <p:sldId id="391" r:id="rId77"/>
    <p:sldId id="392" r:id="rId78"/>
    <p:sldId id="393" r:id="rId79"/>
    <p:sldId id="397" r:id="rId80"/>
    <p:sldId id="432" r:id="rId81"/>
    <p:sldId id="398" r:id="rId82"/>
    <p:sldId id="399" r:id="rId83"/>
    <p:sldId id="400" r:id="rId84"/>
    <p:sldId id="491" r:id="rId85"/>
    <p:sldId id="548" r:id="rId86"/>
    <p:sldId id="403" r:id="rId87"/>
    <p:sldId id="422" r:id="rId88"/>
    <p:sldId id="347" r:id="rId89"/>
    <p:sldId id="281" r:id="rId90"/>
    <p:sldId id="284" r:id="rId91"/>
    <p:sldId id="336" r:id="rId92"/>
    <p:sldId id="335" r:id="rId93"/>
    <p:sldId id="290" r:id="rId94"/>
    <p:sldId id="348" r:id="rId95"/>
    <p:sldId id="424" r:id="rId96"/>
    <p:sldId id="425" r:id="rId97"/>
    <p:sldId id="426" r:id="rId98"/>
    <p:sldId id="294" r:id="rId99"/>
    <p:sldId id="427" r:id="rId100"/>
    <p:sldId id="428" r:id="rId101"/>
    <p:sldId id="429" r:id="rId102"/>
    <p:sldId id="430" r:id="rId103"/>
    <p:sldId id="431" r:id="rId104"/>
    <p:sldId id="297" r:id="rId105"/>
    <p:sldId id="349" r:id="rId106"/>
    <p:sldId id="350" r:id="rId107"/>
    <p:sldId id="354" r:id="rId108"/>
    <p:sldId id="356" r:id="rId109"/>
    <p:sldId id="359" r:id="rId110"/>
    <p:sldId id="360" r:id="rId111"/>
    <p:sldId id="477" r:id="rId112"/>
    <p:sldId id="492" r:id="rId113"/>
    <p:sldId id="493" r:id="rId114"/>
    <p:sldId id="494" r:id="rId11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0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5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61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66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919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73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225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EAFF"/>
    <a:srgbClr val="00CC00"/>
    <a:srgbClr val="0000FF"/>
    <a:srgbClr val="FF6600"/>
    <a:srgbClr val="99FF66"/>
    <a:srgbClr val="66FF99"/>
    <a:srgbClr val="84F371"/>
    <a:srgbClr val="FFFF99"/>
    <a:srgbClr val="E0E4E9"/>
    <a:srgbClr val="84E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161" autoAdjust="0"/>
    <p:restoredTop sz="88308" autoAdjust="0"/>
  </p:normalViewPr>
  <p:slideViewPr>
    <p:cSldViewPr>
      <p:cViewPr varScale="1">
        <p:scale>
          <a:sx n="101" d="100"/>
          <a:sy n="101" d="100"/>
        </p:scale>
        <p:origin x="-1736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0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496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notesMaster" Target="notesMasters/notesMaster1.xml"/><Relationship Id="rId117" Type="http://schemas.openxmlformats.org/officeDocument/2006/relationships/handoutMaster" Target="handoutMasters/handoutMaster1.xml"/><Relationship Id="rId118" Type="http://schemas.openxmlformats.org/officeDocument/2006/relationships/printerSettings" Target="printerSettings/printerSettings1.bin"/><Relationship Id="rId119" Type="http://schemas.openxmlformats.org/officeDocument/2006/relationships/presProps" Target="presProps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Relationship Id="rId2" Type="http://schemas.openxmlformats.org/officeDocument/2006/relationships/image" Target="../media/image44.emf"/><Relationship Id="rId3" Type="http://schemas.openxmlformats.org/officeDocument/2006/relationships/image" Target="../media/image4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Relationship Id="rId2" Type="http://schemas.openxmlformats.org/officeDocument/2006/relationships/image" Target="../media/image53.emf"/><Relationship Id="rId3" Type="http://schemas.openxmlformats.org/officeDocument/2006/relationships/image" Target="../media/image4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Relationship Id="rId2" Type="http://schemas.openxmlformats.org/officeDocument/2006/relationships/image" Target="../media/image5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Relationship Id="rId2" Type="http://schemas.openxmlformats.org/officeDocument/2006/relationships/image" Target="../media/image5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Relationship Id="rId2" Type="http://schemas.openxmlformats.org/officeDocument/2006/relationships/image" Target="../media/image5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Relationship Id="rId2" Type="http://schemas.openxmlformats.org/officeDocument/2006/relationships/image" Target="../media/image6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Relationship Id="rId2" Type="http://schemas.openxmlformats.org/officeDocument/2006/relationships/image" Target="../media/image6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Relationship Id="rId2" Type="http://schemas.openxmlformats.org/officeDocument/2006/relationships/image" Target="../media/image6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Relationship Id="rId2" Type="http://schemas.openxmlformats.org/officeDocument/2006/relationships/image" Target="../media/image6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Relationship Id="rId2" Type="http://schemas.openxmlformats.org/officeDocument/2006/relationships/image" Target="../media/image68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Relationship Id="rId2" Type="http://schemas.openxmlformats.org/officeDocument/2006/relationships/image" Target="../media/image7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Relationship Id="rId2" Type="http://schemas.openxmlformats.org/officeDocument/2006/relationships/image" Target="../media/image7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Relationship Id="rId2" Type="http://schemas.openxmlformats.org/officeDocument/2006/relationships/image" Target="../media/image7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Relationship Id="rId2" Type="http://schemas.openxmlformats.org/officeDocument/2006/relationships/image" Target="../media/image7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Relationship Id="rId2" Type="http://schemas.openxmlformats.org/officeDocument/2006/relationships/image" Target="../media/image7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Relationship Id="rId2" Type="http://schemas.openxmlformats.org/officeDocument/2006/relationships/image" Target="../media/image7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Relationship Id="rId2" Type="http://schemas.openxmlformats.org/officeDocument/2006/relationships/image" Target="../media/image8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Relationship Id="rId2" Type="http://schemas.openxmlformats.org/officeDocument/2006/relationships/image" Target="../media/image8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Relationship Id="rId2" Type="http://schemas.openxmlformats.org/officeDocument/2006/relationships/image" Target="../media/image84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5" Type="http://schemas.openxmlformats.org/officeDocument/2006/relationships/image" Target="../media/image97.emf"/><Relationship Id="rId6" Type="http://schemas.openxmlformats.org/officeDocument/2006/relationships/image" Target="../media/image98.emf"/><Relationship Id="rId1" Type="http://schemas.openxmlformats.org/officeDocument/2006/relationships/image" Target="../media/image93.emf"/><Relationship Id="rId2" Type="http://schemas.openxmlformats.org/officeDocument/2006/relationships/image" Target="../media/image9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Relationship Id="rId2" Type="http://schemas.openxmlformats.org/officeDocument/2006/relationships/image" Target="../media/image100.emf"/><Relationship Id="rId3" Type="http://schemas.openxmlformats.org/officeDocument/2006/relationships/image" Target="../media/image10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Relationship Id="rId2" Type="http://schemas.openxmlformats.org/officeDocument/2006/relationships/image" Target="../media/image104.emf"/><Relationship Id="rId3" Type="http://schemas.openxmlformats.org/officeDocument/2006/relationships/image" Target="../media/image102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Relationship Id="rId2" Type="http://schemas.openxmlformats.org/officeDocument/2006/relationships/image" Target="../media/image105.emf"/><Relationship Id="rId3" Type="http://schemas.openxmlformats.org/officeDocument/2006/relationships/image" Target="../media/image102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Relationship Id="rId2" Type="http://schemas.openxmlformats.org/officeDocument/2006/relationships/image" Target="../media/image105.emf"/><Relationship Id="rId3" Type="http://schemas.openxmlformats.org/officeDocument/2006/relationships/image" Target="../media/image102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Relationship Id="rId2" Type="http://schemas.openxmlformats.org/officeDocument/2006/relationships/image" Target="../media/image102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Relationship Id="rId2" Type="http://schemas.openxmlformats.org/officeDocument/2006/relationships/image" Target="../media/image123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127.emf"/><Relationship Id="rId5" Type="http://schemas.openxmlformats.org/officeDocument/2006/relationships/image" Target="../media/image128.emf"/><Relationship Id="rId1" Type="http://schemas.openxmlformats.org/officeDocument/2006/relationships/image" Target="../media/image124.emf"/><Relationship Id="rId2" Type="http://schemas.openxmlformats.org/officeDocument/2006/relationships/image" Target="../media/image1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Relationship Id="rId2" Type="http://schemas.openxmlformats.org/officeDocument/2006/relationships/image" Target="../media/image10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Relationship Id="rId2" Type="http://schemas.openxmlformats.org/officeDocument/2006/relationships/image" Target="../media/image131.emf"/><Relationship Id="rId3" Type="http://schemas.openxmlformats.org/officeDocument/2006/relationships/image" Target="../media/image132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Relationship Id="rId2" Type="http://schemas.openxmlformats.org/officeDocument/2006/relationships/image" Target="../media/image132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Relationship Id="rId2" Type="http://schemas.openxmlformats.org/officeDocument/2006/relationships/image" Target="../media/image123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4" Type="http://schemas.openxmlformats.org/officeDocument/2006/relationships/image" Target="../media/image142.emf"/><Relationship Id="rId1" Type="http://schemas.openxmlformats.org/officeDocument/2006/relationships/image" Target="../media/image139.emf"/><Relationship Id="rId2" Type="http://schemas.openxmlformats.org/officeDocument/2006/relationships/image" Target="../media/image140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Relationship Id="rId2" Type="http://schemas.openxmlformats.org/officeDocument/2006/relationships/image" Target="../media/image144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1" Type="http://schemas.openxmlformats.org/officeDocument/2006/relationships/image" Target="../media/image46.emf"/><Relationship Id="rId2" Type="http://schemas.openxmlformats.org/officeDocument/2006/relationships/image" Target="../media/image4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Relationship Id="rId2" Type="http://schemas.openxmlformats.org/officeDocument/2006/relationships/image" Target="../media/image99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Relationship Id="rId2" Type="http://schemas.openxmlformats.org/officeDocument/2006/relationships/image" Target="../media/image101.emf"/><Relationship Id="rId3" Type="http://schemas.openxmlformats.org/officeDocument/2006/relationships/image" Target="../media/image99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Relationship Id="rId2" Type="http://schemas.openxmlformats.org/officeDocument/2006/relationships/image" Target="../media/image147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Relationship Id="rId2" Type="http://schemas.openxmlformats.org/officeDocument/2006/relationships/image" Target="../media/image70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9.emf"/><Relationship Id="rId5" Type="http://schemas.openxmlformats.org/officeDocument/2006/relationships/image" Target="../media/image48.emf"/><Relationship Id="rId1" Type="http://schemas.openxmlformats.org/officeDocument/2006/relationships/image" Target="../media/image46.emf"/><Relationship Id="rId2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1.emf"/><Relationship Id="rId3" Type="http://schemas.openxmlformats.org/officeDocument/2006/relationships/image" Target="../media/image52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9.emf"/><Relationship Id="rId1" Type="http://schemas.openxmlformats.org/officeDocument/2006/relationships/image" Target="../media/image48.emf"/><Relationship Id="rId2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fld id="{073263D8-E228-40A5-A05A-FEF74F0BCE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38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fld id="{3FFAA3D1-B508-498A-B26A-830D65424A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034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07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59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1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66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9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73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5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16FBC03-73FB-48DA-842F-43DF57ED62D4}" type="slidenum">
              <a:rPr lang="en-US" sz="1200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smtClean="0"/>
              <a:t>May 2012: Santa</a:t>
            </a:r>
            <a:r>
              <a:rPr lang="en-US" b="0" baseline="0" dirty="0" smtClean="0"/>
              <a:t> Fe Institute Workshop on Smart Grid, Santa Fe, NM</a:t>
            </a:r>
          </a:p>
          <a:p>
            <a:r>
              <a:rPr lang="en-US" b="0" baseline="0" dirty="0" smtClean="0"/>
              <a:t>July 2012: Network Science Workshop, Chinese University of Hong Kong, HK (Raymond </a:t>
            </a:r>
            <a:r>
              <a:rPr lang="en-US" b="0" baseline="0" dirty="0" err="1" smtClean="0"/>
              <a:t>Yeung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Sept 2012: Melbourne University, EEE Department (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Pascal van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Hentenryck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February 13, 2013: ITA Workshop, San Diego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May 20, 2013: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IEEE Workshop on Modeling and Simulation of Cyber-Physical Energy Systems, Berkeley, CA (Peter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Palensky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Edward A. Lee)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Oct 31, 2013: Google, Mountain View, CA 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Arun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Mazumdar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Nov 5, 2013: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Asilomar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Conference, invited session on Power Networks (Edmund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Yeh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itchFamily="34" charset="0"/>
              </a:rPr>
              <a:t>Nov 15, 2013: NSF Workshop on Smart Grid, Washington DC (</a:t>
            </a:r>
            <a:r>
              <a:rPr lang="en-US" baseline="0" dirty="0" err="1" smtClean="0">
                <a:latin typeface="Arial" pitchFamily="34" charset="0"/>
              </a:rPr>
              <a:t>Giannakis</a:t>
            </a:r>
            <a:r>
              <a:rPr lang="en-US" baseline="0" dirty="0" smtClean="0">
                <a:latin typeface="Arial" pitchFamily="34" charset="0"/>
              </a:rPr>
              <a:t>, </a:t>
            </a:r>
            <a:r>
              <a:rPr lang="en-US" baseline="0" dirty="0" err="1" smtClean="0">
                <a:latin typeface="Arial" pitchFamily="34" charset="0"/>
              </a:rPr>
              <a:t>Sairaj</a:t>
            </a:r>
            <a:r>
              <a:rPr lang="en-US" baseline="0" dirty="0" smtClean="0">
                <a:latin typeface="Arial" pitchFamily="34" charset="0"/>
              </a:rPr>
              <a:t>, SL)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itchFamily="34" charset="0"/>
              </a:rPr>
              <a:t>Dec 2, 2013: UCLA EE (Mani </a:t>
            </a:r>
            <a:r>
              <a:rPr lang="en-US" baseline="0" dirty="0" err="1" smtClean="0">
                <a:latin typeface="Arial" pitchFamily="34" charset="0"/>
              </a:rPr>
              <a:t>Srivastava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Dec 5, 2013: Keynote,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GlobalSIP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(Global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Conf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on Signal &amp; Info Processing) Symposium on Signal Processing in Smart Grid 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Shalinee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Kishore,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Lalitha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Sankar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Jan 16, 2014: Stanford Smart Grid seminar (Ram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Rajagopal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b="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Baosen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Zhang)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Feb 4, 2014: </a:t>
            </a:r>
            <a:r>
              <a:rPr lang="en-US" sz="1200" b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9</a:t>
            </a:r>
            <a:r>
              <a:rPr lang="en-US" sz="1200" b="0" kern="1200" baseline="300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</a:t>
            </a:r>
            <a:r>
              <a:rPr lang="en-US" sz="1200" b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Annual CARNEGIE MELLON CONFERENCE ON THE ELECTRICITY INDUSTRY, (</a:t>
            </a:r>
            <a:r>
              <a:rPr lang="en-US" sz="1200" b="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Marija</a:t>
            </a:r>
            <a:r>
              <a:rPr lang="en-US" sz="1200" b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Ilic</a:t>
            </a:r>
            <a:r>
              <a:rPr lang="en-US" sz="1200" b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Krishnan Kant)</a:t>
            </a:r>
          </a:p>
          <a:p>
            <a:r>
              <a:rPr lang="en-US" b="0" dirty="0" smtClean="0"/>
              <a:t>May 22, 2014: UC Berkeley</a:t>
            </a:r>
            <a:r>
              <a:rPr lang="en-US" b="0" baseline="0" dirty="0" smtClean="0"/>
              <a:t> (</a:t>
            </a:r>
            <a:r>
              <a:rPr lang="en-US" b="0" baseline="0" dirty="0" err="1" smtClean="0"/>
              <a:t>Kameshwar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Oct 3, 2014: ASU (</a:t>
            </a:r>
            <a:r>
              <a:rPr lang="en-US" b="0" baseline="0" dirty="0" err="1" smtClean="0"/>
              <a:t>Junshan</a:t>
            </a:r>
            <a:r>
              <a:rPr lang="en-US" b="0" baseline="0" dirty="0" smtClean="0"/>
              <a:t> Zhang)</a:t>
            </a:r>
          </a:p>
          <a:p>
            <a:r>
              <a:rPr lang="en-US" b="0" dirty="0" smtClean="0"/>
              <a:t>Nov 3,</a:t>
            </a:r>
            <a:r>
              <a:rPr lang="en-US" b="0" baseline="0" dirty="0" smtClean="0"/>
              <a:t> 2014: </a:t>
            </a:r>
            <a:r>
              <a:rPr lang="en-US" b="0" baseline="0" dirty="0" err="1" smtClean="0"/>
              <a:t>Asilomar</a:t>
            </a:r>
            <a:r>
              <a:rPr lang="en-US" b="0" baseline="0" dirty="0" smtClean="0"/>
              <a:t> Conference, invited session on Smart Grid: learning and optimization, Pacific Grove, CA</a:t>
            </a:r>
          </a:p>
          <a:p>
            <a:r>
              <a:rPr lang="en-US" b="0" baseline="0" dirty="0" smtClean="0"/>
              <a:t>Nov 10, 2014: EE Control Group, Berkeley (Claire Tomlin)</a:t>
            </a:r>
          </a:p>
          <a:p>
            <a:r>
              <a:rPr lang="en-US" b="0" baseline="0" dirty="0" smtClean="0"/>
              <a:t>Jan 16, 2015, Grid Science Winter School and Conference (Scott Backhaus, </a:t>
            </a:r>
            <a:r>
              <a:rPr lang="en-US" b="0" baseline="0" dirty="0" err="1" smtClean="0"/>
              <a:t>Misha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Chertkov</a:t>
            </a:r>
            <a:r>
              <a:rPr lang="en-US" b="0" baseline="0" dirty="0" smtClean="0"/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June 9, 2015: 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Advanced Mathematical Methods For Energy Systems: from Theory to Practice, Moscow, Russia 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Janusz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Bialek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Skoltech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July 7, 2015, Tsinghua power systems group (Prof Song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Yonghua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July 21, 2015: Hong Kong University, EEE (David Hill, Victor Li)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baseline="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baseline="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Online algorithms for power systems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============================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Jan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14, 2016: IPAM Workshop on Optimization and Equilibrium of Energy Economics, UCLA, CA (Mike Ferris)</a:t>
            </a:r>
            <a:endParaRPr lang="en-US" sz="1200" b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Jan 28, 2016: ESIF Workshop on Frontiers in Distributed Optimization and Control of Sustainable Power Systems, NREL, Golden, CO (</a:t>
            </a:r>
            <a:r>
              <a:rPr lang="en-US" b="0" baseline="0" dirty="0" err="1" smtClean="0"/>
              <a:t>Emiliano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Dall’Anese</a:t>
            </a:r>
            <a:r>
              <a:rPr lang="en-US" b="0" baseline="0" dirty="0" smtClean="0"/>
              <a:t>, Brian Johnson)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Feb 8, 2016: PNNL (</a:t>
            </a:r>
            <a:r>
              <a:rPr lang="en-US" b="0" baseline="0" dirty="0" err="1" smtClean="0"/>
              <a:t>Jakob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Stoustrup</a:t>
            </a:r>
            <a:r>
              <a:rPr lang="en-US" b="0" baseline="0" dirty="0" smtClean="0"/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Feb 10, 2016: Georgia Tech, School of Industrial &amp; Systems Engineering (Andy Sun)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March 10, 2016: Caltech CMI Faculty talk (Michelle </a:t>
            </a:r>
            <a:r>
              <a:rPr lang="en-US" b="0" baseline="0" dirty="0" err="1" smtClean="0"/>
              <a:t>Effros</a:t>
            </a:r>
            <a:r>
              <a:rPr lang="en-US" b="0" baseline="0" dirty="0" smtClean="0"/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March 17, 2016: CISS Plenary talk, Princeton, NJ (Mung Chiang)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endParaRPr lang="en-US" b="0" dirty="0" smtClean="0"/>
          </a:p>
          <a:p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076467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104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476951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105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536939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106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6966806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107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272473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108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6790490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109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7712072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110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6049243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111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8313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112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9048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4712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1953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7138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7138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8833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004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4202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5816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5518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5438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49605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0882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8715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1718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17189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75220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59115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231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2313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2313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2313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231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2313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324306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107713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107713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48238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49924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232559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55972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2313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4992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5AF11D-B27E-4D65-991E-3AF5E0DB72D8}" type="slidenum">
              <a:rPr lang="en-US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49924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54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49924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55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038731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45454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7216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220219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569169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736756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86245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3463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39127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560" indent="-228560">
              <a:buAutoNum type="alphaLcParenBoth"/>
            </a:pPr>
            <a:r>
              <a:rPr lang="en-US" dirty="0" smtClean="0"/>
              <a:t>World wind speed at 100m:</a:t>
            </a:r>
          </a:p>
          <a:p>
            <a:pPr marL="228560" indent="-228560"/>
            <a:r>
              <a:rPr lang="en-US" dirty="0" smtClean="0"/>
              <a:t>	All wind worldwide: 1,700 TW</a:t>
            </a:r>
          </a:p>
          <a:p>
            <a:pPr marL="228560" indent="-228560"/>
            <a:r>
              <a:rPr lang="en-US" dirty="0" smtClean="0"/>
              <a:t>     All wind over land in high-wind</a:t>
            </a:r>
            <a:r>
              <a:rPr lang="en-US" baseline="0" dirty="0" smtClean="0"/>
              <a:t> areas </a:t>
            </a:r>
            <a:r>
              <a:rPr lang="en-US" dirty="0" smtClean="0"/>
              <a:t>outside </a:t>
            </a:r>
            <a:r>
              <a:rPr lang="en-US" dirty="0" err="1" smtClean="0"/>
              <a:t>Antartica</a:t>
            </a:r>
            <a:r>
              <a:rPr lang="en-US" dirty="0" smtClean="0"/>
              <a:t>:</a:t>
            </a:r>
            <a:r>
              <a:rPr lang="en-US" baseline="0" dirty="0" smtClean="0"/>
              <a:t> 70 – 170 TW</a:t>
            </a:r>
          </a:p>
          <a:p>
            <a:pPr marL="228560" indent="-228560"/>
            <a:r>
              <a:rPr lang="en-US" baseline="0" dirty="0" smtClean="0"/>
              <a:t>	World power (all energy) demand in 2030: 16.9 TW</a:t>
            </a:r>
            <a:endParaRPr lang="en-US" dirty="0" smtClean="0"/>
          </a:p>
          <a:p>
            <a:pPr marL="228560" indent="-228560">
              <a:buAutoNum type="alphaLcParenBoth"/>
            </a:pPr>
            <a:endParaRPr lang="en-US" dirty="0" smtClean="0"/>
          </a:p>
          <a:p>
            <a:pPr marL="228560" indent="-228560"/>
            <a:endParaRPr lang="en-US" dirty="0" smtClean="0"/>
          </a:p>
          <a:p>
            <a:pPr marL="228560" indent="-228560">
              <a:buAutoNum type="alphaLcParenBoth"/>
            </a:pPr>
            <a:r>
              <a:rPr lang="en-US" dirty="0" smtClean="0"/>
              <a:t>World</a:t>
            </a:r>
            <a:r>
              <a:rPr lang="en-US" baseline="0" dirty="0" smtClean="0"/>
              <a:t> surface solar </a:t>
            </a:r>
          </a:p>
          <a:p>
            <a:pPr marL="228560" indent="-228560"/>
            <a:r>
              <a:rPr lang="en-US" baseline="0" dirty="0" smtClean="0"/>
              <a:t>	All solar worldwide: 6,500 TW</a:t>
            </a:r>
          </a:p>
          <a:p>
            <a:pPr marL="228560" indent="-228560"/>
            <a:r>
              <a:rPr lang="en-US" baseline="0" dirty="0" smtClean="0"/>
              <a:t>	All solar over land in high-solar locations: 340 TW</a:t>
            </a:r>
          </a:p>
          <a:p>
            <a:pPr marL="228560" indent="-228560"/>
            <a:endParaRPr lang="en-US" dirty="0" smtClean="0"/>
          </a:p>
          <a:p>
            <a:pPr marL="228560" indent="-228560"/>
            <a:endParaRPr lang="en-US" dirty="0" smtClean="0"/>
          </a:p>
          <a:p>
            <a:pPr marL="228560" indent="-228560" defTabSz="914319">
              <a:defRPr/>
            </a:pPr>
            <a:r>
              <a:rPr lang="en-US" dirty="0">
                <a:solidFill>
                  <a:srgbClr val="000000"/>
                </a:solidFill>
              </a:rPr>
              <a:t>Source: Renewable Energy Global Status Report, Sept 2010:</a:t>
            </a:r>
            <a:endParaRPr lang="en-US" dirty="0" smtClean="0"/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u="sng" dirty="0">
                <a:solidFill>
                  <a:srgbClr val="000000"/>
                </a:solidFill>
              </a:rPr>
              <a:t>2009 grid-tied solar PV capacity increase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The world added 7GW of grid-connected PV capacity, to a total of 21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Germany: +3.8 GW to a total of 9.8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Spain:  +70MW to a total of 3.4 GW (</a:t>
            </a:r>
            <a:r>
              <a:rPr lang="en-US" dirty="0" err="1">
                <a:solidFill>
                  <a:srgbClr val="000000"/>
                </a:solidFill>
              </a:rPr>
              <a:t>Govt</a:t>
            </a:r>
            <a:r>
              <a:rPr lang="en-US" dirty="0">
                <a:solidFill>
                  <a:srgbClr val="000000"/>
                </a:solidFill>
              </a:rPr>
              <a:t> subsidy expired!)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US: +470MW to a total of 1 GW (CA ~half of increase)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Off-grid capacity: 4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u="sng" dirty="0">
                <a:solidFill>
                  <a:srgbClr val="000000"/>
                </a:solidFill>
              </a:rPr>
              <a:t>2009 wind capacity increase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Wind power increased the most among all renewables, by 38 GW to a total of 159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US: +10 GW to a total of 35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China:  +13.8 GW to a total of 25.8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Germany: +1.9GW to a total of 25.8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228560" indent="-228560"/>
            <a:endParaRPr lang="en-US" dirty="0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462535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63635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021877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461008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566788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02537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79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399635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92414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0446277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82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33466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454544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398138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86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37219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671720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416934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89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4259891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4436562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91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573721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92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3087762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6512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94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623004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95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7198986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96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392155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97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672963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98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6034542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99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19906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100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0627233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101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04823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102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3296812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103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30402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14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51" indent="0">
              <a:buNone/>
              <a:defRPr sz="1000"/>
            </a:lvl3pPr>
            <a:lvl4pPr marL="1371376" indent="0">
              <a:buNone/>
              <a:defRPr sz="900"/>
            </a:lvl4pPr>
            <a:lvl5pPr marL="1828505" indent="0">
              <a:buNone/>
              <a:defRPr sz="900"/>
            </a:lvl5pPr>
            <a:lvl6pPr marL="2285630" indent="0">
              <a:buNone/>
              <a:defRPr sz="900"/>
            </a:lvl6pPr>
            <a:lvl7pPr marL="2742755" indent="0">
              <a:buNone/>
              <a:defRPr sz="900"/>
            </a:lvl7pPr>
            <a:lvl8pPr marL="3199881" indent="0">
              <a:buNone/>
              <a:defRPr sz="900"/>
            </a:lvl8pPr>
            <a:lvl9pPr marL="365700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4981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25" indent="0">
              <a:buNone/>
              <a:defRPr sz="2800"/>
            </a:lvl2pPr>
            <a:lvl3pPr marL="914251" indent="0">
              <a:buNone/>
              <a:defRPr sz="2400"/>
            </a:lvl3pPr>
            <a:lvl4pPr marL="1371376" indent="0">
              <a:buNone/>
              <a:defRPr sz="2000"/>
            </a:lvl4pPr>
            <a:lvl5pPr marL="1828505" indent="0">
              <a:buNone/>
              <a:defRPr sz="2000"/>
            </a:lvl5pPr>
            <a:lvl6pPr marL="2285630" indent="0">
              <a:buNone/>
              <a:defRPr sz="2000"/>
            </a:lvl6pPr>
            <a:lvl7pPr marL="2742755" indent="0">
              <a:buNone/>
              <a:defRPr sz="2000"/>
            </a:lvl7pPr>
            <a:lvl8pPr marL="3199881" indent="0">
              <a:buNone/>
              <a:defRPr sz="2000"/>
            </a:lvl8pPr>
            <a:lvl9pPr marL="365700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51" indent="0">
              <a:buNone/>
              <a:defRPr sz="1000"/>
            </a:lvl3pPr>
            <a:lvl4pPr marL="1371376" indent="0">
              <a:buNone/>
              <a:defRPr sz="900"/>
            </a:lvl4pPr>
            <a:lvl5pPr marL="1828505" indent="0">
              <a:buNone/>
              <a:defRPr sz="900"/>
            </a:lvl5pPr>
            <a:lvl6pPr marL="2285630" indent="0">
              <a:buNone/>
              <a:defRPr sz="900"/>
            </a:lvl6pPr>
            <a:lvl7pPr marL="2742755" indent="0">
              <a:buNone/>
              <a:defRPr sz="900"/>
            </a:lvl7pPr>
            <a:lvl8pPr marL="3199881" indent="0">
              <a:buNone/>
              <a:defRPr sz="900"/>
            </a:lvl8pPr>
            <a:lvl9pPr marL="365700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2857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2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1" y="228600"/>
            <a:ext cx="20193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6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>
                <a:solidFill>
                  <a:srgbClr val="000000"/>
                </a:solidFill>
                <a:latin typeface="Verdana"/>
              </a:rPr>
              <a:pPr/>
              <a:t>‹#›</a:t>
            </a:fld>
            <a:endParaRPr lang="en-US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31669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65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25" indent="0">
              <a:buNone/>
              <a:defRPr sz="1800"/>
            </a:lvl2pPr>
            <a:lvl3pPr marL="914251" indent="0">
              <a:buNone/>
              <a:defRPr sz="1600"/>
            </a:lvl3pPr>
            <a:lvl4pPr marL="1371376" indent="0">
              <a:buNone/>
              <a:defRPr sz="1400"/>
            </a:lvl4pPr>
            <a:lvl5pPr marL="1828505" indent="0">
              <a:buNone/>
              <a:defRPr sz="1400"/>
            </a:lvl5pPr>
            <a:lvl6pPr marL="2285630" indent="0">
              <a:buNone/>
              <a:defRPr sz="1400"/>
            </a:lvl6pPr>
            <a:lvl7pPr marL="2742755" indent="0">
              <a:buNone/>
              <a:defRPr sz="1400"/>
            </a:lvl7pPr>
            <a:lvl8pPr marL="3199881" indent="0">
              <a:buNone/>
              <a:defRPr sz="1400"/>
            </a:lvl8pPr>
            <a:lvl9pPr marL="365700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3724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10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51" indent="0">
              <a:buNone/>
              <a:defRPr sz="1800" b="1"/>
            </a:lvl3pPr>
            <a:lvl4pPr marL="1371376" indent="0">
              <a:buNone/>
              <a:defRPr sz="1600" b="1"/>
            </a:lvl4pPr>
            <a:lvl5pPr marL="1828505" indent="0">
              <a:buNone/>
              <a:defRPr sz="1600" b="1"/>
            </a:lvl5pPr>
            <a:lvl6pPr marL="2285630" indent="0">
              <a:buNone/>
              <a:defRPr sz="1600" b="1"/>
            </a:lvl6pPr>
            <a:lvl7pPr marL="2742755" indent="0">
              <a:buNone/>
              <a:defRPr sz="1600" b="1"/>
            </a:lvl7pPr>
            <a:lvl8pPr marL="3199881" indent="0">
              <a:buNone/>
              <a:defRPr sz="1600" b="1"/>
            </a:lvl8pPr>
            <a:lvl9pPr marL="365700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51" indent="0">
              <a:buNone/>
              <a:defRPr sz="1800" b="1"/>
            </a:lvl3pPr>
            <a:lvl4pPr marL="1371376" indent="0">
              <a:buNone/>
              <a:defRPr sz="1600" b="1"/>
            </a:lvl4pPr>
            <a:lvl5pPr marL="1828505" indent="0">
              <a:buNone/>
              <a:defRPr sz="1600" b="1"/>
            </a:lvl5pPr>
            <a:lvl6pPr marL="2285630" indent="0">
              <a:buNone/>
              <a:defRPr sz="1600" b="1"/>
            </a:lvl6pPr>
            <a:lvl7pPr marL="2742755" indent="0">
              <a:buNone/>
              <a:defRPr sz="1600" b="1"/>
            </a:lvl7pPr>
            <a:lvl8pPr marL="3199881" indent="0">
              <a:buNone/>
              <a:defRPr sz="1600" b="1"/>
            </a:lvl8pPr>
            <a:lvl9pPr marL="365700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1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77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3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5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307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459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61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52" indent="-469852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57" indent="-43651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91" indent="-39524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690" indent="-38731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699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852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8004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158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311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7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18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2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251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376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50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24" indent="-46982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01" indent="-436491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11" indent="-39522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589" indent="-38728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573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700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7824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4950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075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1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6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0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1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0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jpeg"/><Relationship Id="rId10" Type="http://schemas.openxmlformats.org/officeDocument/2006/relationships/image" Target="../media/image2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4" Type="http://schemas.openxmlformats.org/officeDocument/2006/relationships/oleObject" Target="../embeddings/oleObject130.bin"/><Relationship Id="rId5" Type="http://schemas.openxmlformats.org/officeDocument/2006/relationships/image" Target="../media/image139.emf"/><Relationship Id="rId6" Type="http://schemas.openxmlformats.org/officeDocument/2006/relationships/oleObject" Target="../embeddings/oleObject131.bin"/><Relationship Id="rId7" Type="http://schemas.openxmlformats.org/officeDocument/2006/relationships/image" Target="../media/image140.emf"/><Relationship Id="rId8" Type="http://schemas.openxmlformats.org/officeDocument/2006/relationships/oleObject" Target="../embeddings/oleObject132.bin"/><Relationship Id="rId9" Type="http://schemas.openxmlformats.org/officeDocument/2006/relationships/image" Target="../media/image141.emf"/><Relationship Id="rId10" Type="http://schemas.openxmlformats.org/officeDocument/2006/relationships/oleObject" Target="../embeddings/oleObject133.bin"/><Relationship Id="rId11" Type="http://schemas.openxmlformats.org/officeDocument/2006/relationships/image" Target="../media/image142.emf"/><Relationship Id="rId1" Type="http://schemas.openxmlformats.org/officeDocument/2006/relationships/vmlDrawing" Target="../drawings/vmlDrawing56.vml"/><Relationship Id="rId2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4" Type="http://schemas.openxmlformats.org/officeDocument/2006/relationships/oleObject" Target="../embeddings/oleObject134.bin"/><Relationship Id="rId5" Type="http://schemas.openxmlformats.org/officeDocument/2006/relationships/image" Target="../media/image143.emf"/><Relationship Id="rId6" Type="http://schemas.openxmlformats.org/officeDocument/2006/relationships/oleObject" Target="../embeddings/oleObject135.bin"/><Relationship Id="rId7" Type="http://schemas.openxmlformats.org/officeDocument/2006/relationships/image" Target="../media/image144.emf"/><Relationship Id="rId1" Type="http://schemas.openxmlformats.org/officeDocument/2006/relationships/vmlDrawing" Target="../drawings/vmlDrawing57.vml"/><Relationship Id="rId2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4" Type="http://schemas.openxmlformats.org/officeDocument/2006/relationships/oleObject" Target="../embeddings/oleObject136.bin"/><Relationship Id="rId5" Type="http://schemas.openxmlformats.org/officeDocument/2006/relationships/image" Target="../media/image132.emf"/><Relationship Id="rId6" Type="http://schemas.openxmlformats.org/officeDocument/2006/relationships/image" Target="../media/image133.png"/><Relationship Id="rId1" Type="http://schemas.openxmlformats.org/officeDocument/2006/relationships/vmlDrawing" Target="../drawings/vmlDrawing58.vml"/><Relationship Id="rId2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4" Type="http://schemas.openxmlformats.org/officeDocument/2006/relationships/oleObject" Target="../embeddings/oleObject137.bin"/><Relationship Id="rId5" Type="http://schemas.openxmlformats.org/officeDocument/2006/relationships/image" Target="../media/image129.emf"/><Relationship Id="rId1" Type="http://schemas.openxmlformats.org/officeDocument/2006/relationships/vmlDrawing" Target="../drawings/vmlDrawing59.vml"/><Relationship Id="rId2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4" Type="http://schemas.openxmlformats.org/officeDocument/2006/relationships/oleObject" Target="../embeddings/oleObject138.bin"/><Relationship Id="rId5" Type="http://schemas.openxmlformats.org/officeDocument/2006/relationships/image" Target="../media/image145.emf"/><Relationship Id="rId6" Type="http://schemas.openxmlformats.org/officeDocument/2006/relationships/oleObject" Target="../embeddings/oleObject139.bin"/><Relationship Id="rId7" Type="http://schemas.openxmlformats.org/officeDocument/2006/relationships/image" Target="../media/image99.emf"/><Relationship Id="rId1" Type="http://schemas.openxmlformats.org/officeDocument/2006/relationships/vmlDrawing" Target="../drawings/vmlDrawing60.vml"/><Relationship Id="rId2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4" Type="http://schemas.openxmlformats.org/officeDocument/2006/relationships/oleObject" Target="../embeddings/oleObject140.bin"/><Relationship Id="rId5" Type="http://schemas.openxmlformats.org/officeDocument/2006/relationships/image" Target="../media/image99.emf"/><Relationship Id="rId1" Type="http://schemas.openxmlformats.org/officeDocument/2006/relationships/vmlDrawing" Target="../drawings/vmlDrawing61.vml"/><Relationship Id="rId2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4" Type="http://schemas.openxmlformats.org/officeDocument/2006/relationships/oleObject" Target="../embeddings/oleObject141.bin"/><Relationship Id="rId5" Type="http://schemas.openxmlformats.org/officeDocument/2006/relationships/image" Target="../media/image100.emf"/><Relationship Id="rId6" Type="http://schemas.openxmlformats.org/officeDocument/2006/relationships/oleObject" Target="../embeddings/oleObject142.bin"/><Relationship Id="rId7" Type="http://schemas.openxmlformats.org/officeDocument/2006/relationships/image" Target="../media/image101.emf"/><Relationship Id="rId8" Type="http://schemas.openxmlformats.org/officeDocument/2006/relationships/oleObject" Target="../embeddings/oleObject143.bin"/><Relationship Id="rId9" Type="http://schemas.openxmlformats.org/officeDocument/2006/relationships/image" Target="../media/image99.emf"/><Relationship Id="rId1" Type="http://schemas.openxmlformats.org/officeDocument/2006/relationships/vmlDrawing" Target="../drawings/vmlDrawing62.vml"/><Relationship Id="rId2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4" Type="http://schemas.openxmlformats.org/officeDocument/2006/relationships/image" Target="../media/image106.emf"/><Relationship Id="rId5" Type="http://schemas.openxmlformats.org/officeDocument/2006/relationships/oleObject" Target="../embeddings/oleObject144.bin"/><Relationship Id="rId6" Type="http://schemas.openxmlformats.org/officeDocument/2006/relationships/image" Target="../media/image107.emf"/><Relationship Id="rId1" Type="http://schemas.openxmlformats.org/officeDocument/2006/relationships/vmlDrawing" Target="../drawings/vmlDrawing63.vml"/><Relationship Id="rId2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4" Type="http://schemas.openxmlformats.org/officeDocument/2006/relationships/oleObject" Target="../embeddings/oleObject145.bin"/><Relationship Id="rId5" Type="http://schemas.openxmlformats.org/officeDocument/2006/relationships/image" Target="../media/image146.emf"/><Relationship Id="rId6" Type="http://schemas.openxmlformats.org/officeDocument/2006/relationships/oleObject" Target="../embeddings/oleObject146.bin"/><Relationship Id="rId7" Type="http://schemas.openxmlformats.org/officeDocument/2006/relationships/image" Target="../media/image147.emf"/><Relationship Id="rId1" Type="http://schemas.openxmlformats.org/officeDocument/2006/relationships/vmlDrawing" Target="../drawings/vmlDrawing64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4" Type="http://schemas.openxmlformats.org/officeDocument/2006/relationships/oleObject" Target="../embeddings/oleObject147.bin"/><Relationship Id="rId5" Type="http://schemas.openxmlformats.org/officeDocument/2006/relationships/image" Target="../media/image69.emf"/><Relationship Id="rId6" Type="http://schemas.openxmlformats.org/officeDocument/2006/relationships/oleObject" Target="../embeddings/oleObject148.bin"/><Relationship Id="rId7" Type="http://schemas.openxmlformats.org/officeDocument/2006/relationships/image" Target="../media/image70.emf"/><Relationship Id="rId8" Type="http://schemas.openxmlformats.org/officeDocument/2006/relationships/image" Target="../media/image148.emf"/><Relationship Id="rId1" Type="http://schemas.openxmlformats.org/officeDocument/2006/relationships/vmlDrawing" Target="../drawings/vmlDrawing65.vml"/><Relationship Id="rId2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emf"/><Relationship Id="rId5" Type="http://schemas.openxmlformats.org/officeDocument/2006/relationships/image" Target="../media/image150.tiff"/><Relationship Id="rId6" Type="http://schemas.openxmlformats.org/officeDocument/2006/relationships/image" Target="../media/image118.tiff"/><Relationship Id="rId7" Type="http://schemas.openxmlformats.org/officeDocument/2006/relationships/image" Target="../media/image119.tiff"/><Relationship Id="rId8" Type="http://schemas.openxmlformats.org/officeDocument/2006/relationships/image" Target="../media/image12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2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33.emf"/><Relationship Id="rId8" Type="http://schemas.openxmlformats.org/officeDocument/2006/relationships/oleObject" Target="../embeddings/oleObject4.bin"/><Relationship Id="rId9" Type="http://schemas.openxmlformats.org/officeDocument/2006/relationships/image" Target="../media/image3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emf"/><Relationship Id="rId12" Type="http://schemas.openxmlformats.org/officeDocument/2006/relationships/oleObject" Target="../embeddings/oleObject8.bin"/><Relationship Id="rId13" Type="http://schemas.openxmlformats.org/officeDocument/2006/relationships/image" Target="../media/image38.emf"/><Relationship Id="rId14" Type="http://schemas.openxmlformats.org/officeDocument/2006/relationships/oleObject" Target="../embeddings/oleObject9.bin"/><Relationship Id="rId15" Type="http://schemas.openxmlformats.org/officeDocument/2006/relationships/image" Target="../media/image39.emf"/><Relationship Id="rId16" Type="http://schemas.openxmlformats.org/officeDocument/2006/relationships/oleObject" Target="../embeddings/oleObject10.bin"/><Relationship Id="rId17" Type="http://schemas.openxmlformats.org/officeDocument/2006/relationships/image" Target="../media/image4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5.emf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oleObject" Target="../embeddings/oleObject6.bin"/><Relationship Id="rId9" Type="http://schemas.openxmlformats.org/officeDocument/2006/relationships/image" Target="../media/image36.emf"/><Relationship Id="rId10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43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44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4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43.e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44.emf"/><Relationship Id="rId8" Type="http://schemas.openxmlformats.org/officeDocument/2006/relationships/oleObject" Target="../embeddings/oleObject16.bin"/><Relationship Id="rId9" Type="http://schemas.openxmlformats.org/officeDocument/2006/relationships/image" Target="../media/image4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emf"/><Relationship Id="rId12" Type="http://schemas.openxmlformats.org/officeDocument/2006/relationships/oleObject" Target="../embeddings/oleObject21.bin"/><Relationship Id="rId13" Type="http://schemas.openxmlformats.org/officeDocument/2006/relationships/image" Target="../media/image4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46.emf"/><Relationship Id="rId6" Type="http://schemas.openxmlformats.org/officeDocument/2006/relationships/oleObject" Target="../embeddings/oleObject18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19.bin"/><Relationship Id="rId9" Type="http://schemas.openxmlformats.org/officeDocument/2006/relationships/image" Target="../media/image44.emf"/><Relationship Id="rId10" Type="http://schemas.openxmlformats.org/officeDocument/2006/relationships/oleObject" Target="../embeddings/oleObject20.bin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emf"/><Relationship Id="rId12" Type="http://schemas.openxmlformats.org/officeDocument/2006/relationships/oleObject" Target="../embeddings/oleObject26.bin"/><Relationship Id="rId13" Type="http://schemas.openxmlformats.org/officeDocument/2006/relationships/image" Target="../media/image4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46.e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44.emf"/><Relationship Id="rId10" Type="http://schemas.openxmlformats.org/officeDocument/2006/relationships/oleObject" Target="../embeddings/oleObject2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4" Type="http://schemas.openxmlformats.org/officeDocument/2006/relationships/image" Target="../media/image50.emf"/><Relationship Id="rId5" Type="http://schemas.openxmlformats.org/officeDocument/2006/relationships/oleObject" Target="../embeddings/oleObject28.bin"/><Relationship Id="rId6" Type="http://schemas.openxmlformats.org/officeDocument/2006/relationships/image" Target="../media/image51.emf"/><Relationship Id="rId7" Type="http://schemas.openxmlformats.org/officeDocument/2006/relationships/oleObject" Target="../embeddings/oleObject29.bin"/><Relationship Id="rId8" Type="http://schemas.openxmlformats.org/officeDocument/2006/relationships/image" Target="../media/image52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oleObject" Target="../embeddings/oleObject34.bin"/><Relationship Id="rId13" Type="http://schemas.openxmlformats.org/officeDocument/2006/relationships/image" Target="../media/image4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30.bin"/><Relationship Id="rId5" Type="http://schemas.openxmlformats.org/officeDocument/2006/relationships/image" Target="../media/image48.emf"/><Relationship Id="rId6" Type="http://schemas.openxmlformats.org/officeDocument/2006/relationships/oleObject" Target="../embeddings/oleObject31.bin"/><Relationship Id="rId7" Type="http://schemas.openxmlformats.org/officeDocument/2006/relationships/image" Target="../media/image46.emf"/><Relationship Id="rId8" Type="http://schemas.openxmlformats.org/officeDocument/2006/relationships/oleObject" Target="../embeddings/oleObject32.bin"/><Relationship Id="rId9" Type="http://schemas.openxmlformats.org/officeDocument/2006/relationships/image" Target="../media/image43.emf"/><Relationship Id="rId10" Type="http://schemas.openxmlformats.org/officeDocument/2006/relationships/oleObject" Target="../embeddings/oleObject33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35.bin"/><Relationship Id="rId5" Type="http://schemas.openxmlformats.org/officeDocument/2006/relationships/image" Target="../media/image43.emf"/><Relationship Id="rId6" Type="http://schemas.openxmlformats.org/officeDocument/2006/relationships/oleObject" Target="../embeddings/oleObject36.bin"/><Relationship Id="rId7" Type="http://schemas.openxmlformats.org/officeDocument/2006/relationships/image" Target="../media/image44.emf"/><Relationship Id="rId8" Type="http://schemas.openxmlformats.org/officeDocument/2006/relationships/oleObject" Target="../embeddings/oleObject37.bin"/><Relationship Id="rId9" Type="http://schemas.openxmlformats.org/officeDocument/2006/relationships/image" Target="../media/image49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38.bin"/><Relationship Id="rId5" Type="http://schemas.openxmlformats.org/officeDocument/2006/relationships/image" Target="../media/image43.emf"/><Relationship Id="rId6" Type="http://schemas.openxmlformats.org/officeDocument/2006/relationships/oleObject" Target="../embeddings/oleObject39.bin"/><Relationship Id="rId7" Type="http://schemas.openxmlformats.org/officeDocument/2006/relationships/image" Target="../media/image53.emf"/><Relationship Id="rId8" Type="http://schemas.openxmlformats.org/officeDocument/2006/relationships/oleObject" Target="../embeddings/oleObject40.bin"/><Relationship Id="rId9" Type="http://schemas.openxmlformats.org/officeDocument/2006/relationships/image" Target="../media/image49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41.bin"/><Relationship Id="rId5" Type="http://schemas.openxmlformats.org/officeDocument/2006/relationships/image" Target="../media/image54.emf"/><Relationship Id="rId6" Type="http://schemas.openxmlformats.org/officeDocument/2006/relationships/oleObject" Target="../embeddings/oleObject42.bin"/><Relationship Id="rId7" Type="http://schemas.openxmlformats.org/officeDocument/2006/relationships/image" Target="../media/image55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43.bin"/><Relationship Id="rId5" Type="http://schemas.openxmlformats.org/officeDocument/2006/relationships/image" Target="../media/image54.emf"/><Relationship Id="rId6" Type="http://schemas.openxmlformats.org/officeDocument/2006/relationships/oleObject" Target="../embeddings/oleObject44.bin"/><Relationship Id="rId7" Type="http://schemas.openxmlformats.org/officeDocument/2006/relationships/image" Target="../media/image55.emf"/><Relationship Id="rId8" Type="http://schemas.openxmlformats.org/officeDocument/2006/relationships/oleObject" Target="../embeddings/oleObject45.bin"/><Relationship Id="rId9" Type="http://schemas.openxmlformats.org/officeDocument/2006/relationships/image" Target="../media/image56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46.bin"/><Relationship Id="rId5" Type="http://schemas.openxmlformats.org/officeDocument/2006/relationships/image" Target="../media/image57.emf"/><Relationship Id="rId6" Type="http://schemas.openxmlformats.org/officeDocument/2006/relationships/oleObject" Target="../embeddings/oleObject47.bin"/><Relationship Id="rId7" Type="http://schemas.openxmlformats.org/officeDocument/2006/relationships/image" Target="../media/image58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48.bin"/><Relationship Id="rId5" Type="http://schemas.openxmlformats.org/officeDocument/2006/relationships/image" Target="../media/image57.emf"/><Relationship Id="rId6" Type="http://schemas.openxmlformats.org/officeDocument/2006/relationships/oleObject" Target="../embeddings/oleObject49.bin"/><Relationship Id="rId7" Type="http://schemas.openxmlformats.org/officeDocument/2006/relationships/image" Target="../media/image58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50.bin"/><Relationship Id="rId5" Type="http://schemas.openxmlformats.org/officeDocument/2006/relationships/image" Target="../media/image60.emf"/><Relationship Id="rId6" Type="http://schemas.openxmlformats.org/officeDocument/2006/relationships/oleObject" Target="../embeddings/oleObject51.bin"/><Relationship Id="rId7" Type="http://schemas.openxmlformats.org/officeDocument/2006/relationships/image" Target="../media/image61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52.bin"/><Relationship Id="rId5" Type="http://schemas.openxmlformats.org/officeDocument/2006/relationships/image" Target="../media/image60.emf"/><Relationship Id="rId6" Type="http://schemas.openxmlformats.org/officeDocument/2006/relationships/oleObject" Target="../embeddings/oleObject53.bin"/><Relationship Id="rId7" Type="http://schemas.openxmlformats.org/officeDocument/2006/relationships/image" Target="../media/image61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54.bin"/><Relationship Id="rId5" Type="http://schemas.openxmlformats.org/officeDocument/2006/relationships/image" Target="../media/image63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oleObject" Target="../embeddings/oleObject55.bin"/><Relationship Id="rId5" Type="http://schemas.openxmlformats.org/officeDocument/2006/relationships/image" Target="../media/image63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4" Type="http://schemas.openxmlformats.org/officeDocument/2006/relationships/oleObject" Target="../embeddings/oleObject56.bin"/><Relationship Id="rId5" Type="http://schemas.openxmlformats.org/officeDocument/2006/relationships/image" Target="../media/image63.emf"/><Relationship Id="rId6" Type="http://schemas.openxmlformats.org/officeDocument/2006/relationships/oleObject" Target="../embeddings/oleObject57.bin"/><Relationship Id="rId7" Type="http://schemas.openxmlformats.org/officeDocument/2006/relationships/image" Target="../media/image64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image" Target="../media/image62.emf"/><Relationship Id="rId5" Type="http://schemas.openxmlformats.org/officeDocument/2006/relationships/oleObject" Target="../embeddings/oleObject58.bin"/><Relationship Id="rId6" Type="http://schemas.openxmlformats.org/officeDocument/2006/relationships/image" Target="../media/image65.emf"/><Relationship Id="rId7" Type="http://schemas.openxmlformats.org/officeDocument/2006/relationships/oleObject" Target="../embeddings/oleObject59.bin"/><Relationship Id="rId8" Type="http://schemas.openxmlformats.org/officeDocument/2006/relationships/image" Target="../media/image66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60.bin"/><Relationship Id="rId5" Type="http://schemas.openxmlformats.org/officeDocument/2006/relationships/image" Target="../media/image67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oleObject" Target="../embeddings/oleObject61.bin"/><Relationship Id="rId5" Type="http://schemas.openxmlformats.org/officeDocument/2006/relationships/image" Target="../media/image67.emf"/><Relationship Id="rId6" Type="http://schemas.openxmlformats.org/officeDocument/2006/relationships/oleObject" Target="../embeddings/oleObject62.bin"/><Relationship Id="rId7" Type="http://schemas.openxmlformats.org/officeDocument/2006/relationships/image" Target="../media/image68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4" Type="http://schemas.openxmlformats.org/officeDocument/2006/relationships/oleObject" Target="../embeddings/oleObject63.bin"/><Relationship Id="rId5" Type="http://schemas.openxmlformats.org/officeDocument/2006/relationships/image" Target="../media/image69.emf"/><Relationship Id="rId6" Type="http://schemas.openxmlformats.org/officeDocument/2006/relationships/oleObject" Target="../embeddings/oleObject64.bin"/><Relationship Id="rId7" Type="http://schemas.openxmlformats.org/officeDocument/2006/relationships/image" Target="../media/image70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oleObject" Target="../embeddings/oleObject65.bin"/><Relationship Id="rId5" Type="http://schemas.openxmlformats.org/officeDocument/2006/relationships/image" Target="../media/image71.emf"/><Relationship Id="rId6" Type="http://schemas.openxmlformats.org/officeDocument/2006/relationships/oleObject" Target="../embeddings/oleObject66.bin"/><Relationship Id="rId7" Type="http://schemas.openxmlformats.org/officeDocument/2006/relationships/image" Target="../media/image72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oleObject" Target="../embeddings/oleObject67.bin"/><Relationship Id="rId5" Type="http://schemas.openxmlformats.org/officeDocument/2006/relationships/image" Target="../media/image71.emf"/><Relationship Id="rId6" Type="http://schemas.openxmlformats.org/officeDocument/2006/relationships/oleObject" Target="../embeddings/oleObject68.bin"/><Relationship Id="rId7" Type="http://schemas.openxmlformats.org/officeDocument/2006/relationships/image" Target="../media/image72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oleObject" Target="../embeddings/oleObject69.bin"/><Relationship Id="rId5" Type="http://schemas.openxmlformats.org/officeDocument/2006/relationships/image" Target="../media/image73.emf"/><Relationship Id="rId6" Type="http://schemas.openxmlformats.org/officeDocument/2006/relationships/oleObject" Target="../embeddings/oleObject70.bin"/><Relationship Id="rId7" Type="http://schemas.openxmlformats.org/officeDocument/2006/relationships/image" Target="../media/image74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4" Type="http://schemas.openxmlformats.org/officeDocument/2006/relationships/oleObject" Target="../embeddings/oleObject71.bin"/><Relationship Id="rId5" Type="http://schemas.openxmlformats.org/officeDocument/2006/relationships/image" Target="../media/image74.emf"/><Relationship Id="rId6" Type="http://schemas.openxmlformats.org/officeDocument/2006/relationships/oleObject" Target="../embeddings/oleObject72.bin"/><Relationship Id="rId7" Type="http://schemas.openxmlformats.org/officeDocument/2006/relationships/image" Target="../media/image75.emf"/><Relationship Id="rId8" Type="http://schemas.openxmlformats.org/officeDocument/2006/relationships/oleObject" Target="../embeddings/oleObject73.bin"/><Relationship Id="rId9" Type="http://schemas.openxmlformats.org/officeDocument/2006/relationships/image" Target="../media/image73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4" Type="http://schemas.openxmlformats.org/officeDocument/2006/relationships/oleObject" Target="../embeddings/oleObject74.bin"/><Relationship Id="rId5" Type="http://schemas.openxmlformats.org/officeDocument/2006/relationships/image" Target="../media/image76.emf"/><Relationship Id="rId6" Type="http://schemas.openxmlformats.org/officeDocument/2006/relationships/oleObject" Target="../embeddings/oleObject75.bin"/><Relationship Id="rId7" Type="http://schemas.openxmlformats.org/officeDocument/2006/relationships/image" Target="../media/image77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oleObject" Target="../embeddings/oleObject76.bin"/><Relationship Id="rId5" Type="http://schemas.openxmlformats.org/officeDocument/2006/relationships/image" Target="../media/image78.emf"/><Relationship Id="rId6" Type="http://schemas.openxmlformats.org/officeDocument/2006/relationships/oleObject" Target="../embeddings/oleObject77.bin"/><Relationship Id="rId7" Type="http://schemas.openxmlformats.org/officeDocument/2006/relationships/image" Target="../media/image79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78.bin"/><Relationship Id="rId5" Type="http://schemas.openxmlformats.org/officeDocument/2006/relationships/image" Target="../media/image80.emf"/><Relationship Id="rId6" Type="http://schemas.openxmlformats.org/officeDocument/2006/relationships/image" Target="../media/image82.emf"/><Relationship Id="rId7" Type="http://schemas.openxmlformats.org/officeDocument/2006/relationships/oleObject" Target="../embeddings/oleObject79.bin"/><Relationship Id="rId8" Type="http://schemas.openxmlformats.org/officeDocument/2006/relationships/image" Target="../media/image81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4" Type="http://schemas.openxmlformats.org/officeDocument/2006/relationships/oleObject" Target="../embeddings/oleObject80.bin"/><Relationship Id="rId5" Type="http://schemas.openxmlformats.org/officeDocument/2006/relationships/image" Target="../media/image80.emf"/><Relationship Id="rId6" Type="http://schemas.openxmlformats.org/officeDocument/2006/relationships/oleObject" Target="../embeddings/oleObject81.bin"/><Relationship Id="rId7" Type="http://schemas.openxmlformats.org/officeDocument/2006/relationships/image" Target="../media/image83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4" Type="http://schemas.openxmlformats.org/officeDocument/2006/relationships/oleObject" Target="../embeddings/oleObject82.bin"/><Relationship Id="rId5" Type="http://schemas.openxmlformats.org/officeDocument/2006/relationships/image" Target="../media/image80.emf"/><Relationship Id="rId6" Type="http://schemas.openxmlformats.org/officeDocument/2006/relationships/oleObject" Target="../embeddings/oleObject83.bin"/><Relationship Id="rId7" Type="http://schemas.openxmlformats.org/officeDocument/2006/relationships/image" Target="../media/image84.emf"/><Relationship Id="rId8" Type="http://schemas.openxmlformats.org/officeDocument/2006/relationships/image" Target="../media/image85.emf"/><Relationship Id="rId9" Type="http://schemas.openxmlformats.org/officeDocument/2006/relationships/image" Target="../media/image86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4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6.emf"/><Relationship Id="rId12" Type="http://schemas.openxmlformats.org/officeDocument/2006/relationships/oleObject" Target="../embeddings/oleObject88.bin"/><Relationship Id="rId13" Type="http://schemas.openxmlformats.org/officeDocument/2006/relationships/image" Target="../media/image97.emf"/><Relationship Id="rId14" Type="http://schemas.openxmlformats.org/officeDocument/2006/relationships/oleObject" Target="../embeddings/oleObject89.bin"/><Relationship Id="rId15" Type="http://schemas.openxmlformats.org/officeDocument/2006/relationships/image" Target="../media/image98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1.xml"/><Relationship Id="rId4" Type="http://schemas.openxmlformats.org/officeDocument/2006/relationships/oleObject" Target="../embeddings/oleObject84.bin"/><Relationship Id="rId5" Type="http://schemas.openxmlformats.org/officeDocument/2006/relationships/image" Target="../media/image93.emf"/><Relationship Id="rId6" Type="http://schemas.openxmlformats.org/officeDocument/2006/relationships/oleObject" Target="../embeddings/oleObject85.bin"/><Relationship Id="rId7" Type="http://schemas.openxmlformats.org/officeDocument/2006/relationships/image" Target="../media/image94.emf"/><Relationship Id="rId8" Type="http://schemas.openxmlformats.org/officeDocument/2006/relationships/oleObject" Target="../embeddings/oleObject86.bin"/><Relationship Id="rId9" Type="http://schemas.openxmlformats.org/officeDocument/2006/relationships/image" Target="../media/image95.emf"/><Relationship Id="rId10" Type="http://schemas.openxmlformats.org/officeDocument/2006/relationships/oleObject" Target="../embeddings/oleObject87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4" Type="http://schemas.openxmlformats.org/officeDocument/2006/relationships/oleObject" Target="../embeddings/oleObject90.bin"/><Relationship Id="rId5" Type="http://schemas.openxmlformats.org/officeDocument/2006/relationships/image" Target="../media/image99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4" Type="http://schemas.openxmlformats.org/officeDocument/2006/relationships/oleObject" Target="../embeddings/oleObject91.bin"/><Relationship Id="rId5" Type="http://schemas.openxmlformats.org/officeDocument/2006/relationships/image" Target="../media/image99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4" Type="http://schemas.openxmlformats.org/officeDocument/2006/relationships/oleObject" Target="../embeddings/oleObject92.bin"/><Relationship Id="rId5" Type="http://schemas.openxmlformats.org/officeDocument/2006/relationships/image" Target="../media/image99.emf"/><Relationship Id="rId6" Type="http://schemas.openxmlformats.org/officeDocument/2006/relationships/oleObject" Target="../embeddings/oleObject93.bin"/><Relationship Id="rId7" Type="http://schemas.openxmlformats.org/officeDocument/2006/relationships/image" Target="../media/image100.emf"/><Relationship Id="rId8" Type="http://schemas.openxmlformats.org/officeDocument/2006/relationships/oleObject" Target="../embeddings/oleObject94.bin"/><Relationship Id="rId9" Type="http://schemas.openxmlformats.org/officeDocument/2006/relationships/image" Target="../media/image101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4" Type="http://schemas.openxmlformats.org/officeDocument/2006/relationships/oleObject" Target="../embeddings/oleObject95.bin"/><Relationship Id="rId5" Type="http://schemas.openxmlformats.org/officeDocument/2006/relationships/image" Target="../media/image99.e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4" Type="http://schemas.openxmlformats.org/officeDocument/2006/relationships/oleObject" Target="../embeddings/oleObject96.bin"/><Relationship Id="rId5" Type="http://schemas.openxmlformats.org/officeDocument/2006/relationships/image" Target="../media/image99.emf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4" Type="http://schemas.openxmlformats.org/officeDocument/2006/relationships/oleObject" Target="../embeddings/oleObject97.bin"/><Relationship Id="rId5" Type="http://schemas.openxmlformats.org/officeDocument/2006/relationships/image" Target="../media/image99.emf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4" Type="http://schemas.openxmlformats.org/officeDocument/2006/relationships/oleObject" Target="../embeddings/oleObject98.bin"/><Relationship Id="rId5" Type="http://schemas.openxmlformats.org/officeDocument/2006/relationships/image" Target="../media/image99.emf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4" Type="http://schemas.openxmlformats.org/officeDocument/2006/relationships/oleObject" Target="../embeddings/oleObject99.bin"/><Relationship Id="rId5" Type="http://schemas.openxmlformats.org/officeDocument/2006/relationships/image" Target="../media/image102.emf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4" Type="http://schemas.openxmlformats.org/officeDocument/2006/relationships/oleObject" Target="../embeddings/oleObject100.bin"/><Relationship Id="rId5" Type="http://schemas.openxmlformats.org/officeDocument/2006/relationships/image" Target="../media/image103.emf"/><Relationship Id="rId6" Type="http://schemas.openxmlformats.org/officeDocument/2006/relationships/oleObject" Target="../embeddings/oleObject101.bin"/><Relationship Id="rId7" Type="http://schemas.openxmlformats.org/officeDocument/2006/relationships/image" Target="../media/image104.emf"/><Relationship Id="rId8" Type="http://schemas.openxmlformats.org/officeDocument/2006/relationships/oleObject" Target="../embeddings/oleObject102.bin"/><Relationship Id="rId9" Type="http://schemas.openxmlformats.org/officeDocument/2006/relationships/image" Target="../media/image102.emf"/><Relationship Id="rId1" Type="http://schemas.openxmlformats.org/officeDocument/2006/relationships/vmlDrawing" Target="../drawings/vmlDrawing43.vml"/><Relationship Id="rId2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4" Type="http://schemas.openxmlformats.org/officeDocument/2006/relationships/oleObject" Target="../embeddings/oleObject103.bin"/><Relationship Id="rId5" Type="http://schemas.openxmlformats.org/officeDocument/2006/relationships/image" Target="../media/image103.emf"/><Relationship Id="rId6" Type="http://schemas.openxmlformats.org/officeDocument/2006/relationships/oleObject" Target="../embeddings/oleObject104.bin"/><Relationship Id="rId7" Type="http://schemas.openxmlformats.org/officeDocument/2006/relationships/image" Target="../media/image105.emf"/><Relationship Id="rId8" Type="http://schemas.openxmlformats.org/officeDocument/2006/relationships/oleObject" Target="../embeddings/oleObject105.bin"/><Relationship Id="rId9" Type="http://schemas.openxmlformats.org/officeDocument/2006/relationships/image" Target="../media/image102.emf"/><Relationship Id="rId1" Type="http://schemas.openxmlformats.org/officeDocument/2006/relationships/vmlDrawing" Target="../drawings/vmlDrawing44.vml"/><Relationship Id="rId2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6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6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4" Type="http://schemas.openxmlformats.org/officeDocument/2006/relationships/image" Target="../media/image106.emf"/><Relationship Id="rId5" Type="http://schemas.openxmlformats.org/officeDocument/2006/relationships/oleObject" Target="../embeddings/oleObject106.bin"/><Relationship Id="rId6" Type="http://schemas.openxmlformats.org/officeDocument/2006/relationships/image" Target="../media/image107.emf"/><Relationship Id="rId1" Type="http://schemas.openxmlformats.org/officeDocument/2006/relationships/vmlDrawing" Target="../drawings/vmlDrawing45.vml"/><Relationship Id="rId2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8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0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3.emf"/><Relationship Id="rId5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emf"/><Relationship Id="rId5" Type="http://schemas.openxmlformats.org/officeDocument/2006/relationships/image" Target="../media/image118.tiff"/><Relationship Id="rId6" Type="http://schemas.openxmlformats.org/officeDocument/2006/relationships/image" Target="../media/image119.tiff"/><Relationship Id="rId7" Type="http://schemas.openxmlformats.org/officeDocument/2006/relationships/image" Target="../media/image12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tif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4" Type="http://schemas.openxmlformats.org/officeDocument/2006/relationships/oleObject" Target="../embeddings/oleObject107.bin"/><Relationship Id="rId5" Type="http://schemas.openxmlformats.org/officeDocument/2006/relationships/image" Target="../media/image103.emf"/><Relationship Id="rId6" Type="http://schemas.openxmlformats.org/officeDocument/2006/relationships/oleObject" Target="../embeddings/oleObject108.bin"/><Relationship Id="rId7" Type="http://schemas.openxmlformats.org/officeDocument/2006/relationships/image" Target="../media/image105.emf"/><Relationship Id="rId8" Type="http://schemas.openxmlformats.org/officeDocument/2006/relationships/oleObject" Target="../embeddings/oleObject109.bin"/><Relationship Id="rId9" Type="http://schemas.openxmlformats.org/officeDocument/2006/relationships/image" Target="../media/image102.emf"/><Relationship Id="rId1" Type="http://schemas.openxmlformats.org/officeDocument/2006/relationships/vmlDrawing" Target="../drawings/vmlDrawing46.vml"/><Relationship Id="rId2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4" Type="http://schemas.openxmlformats.org/officeDocument/2006/relationships/oleObject" Target="../embeddings/oleObject110.bin"/><Relationship Id="rId5" Type="http://schemas.openxmlformats.org/officeDocument/2006/relationships/image" Target="../media/image121.emf"/><Relationship Id="rId6" Type="http://schemas.openxmlformats.org/officeDocument/2006/relationships/oleObject" Target="../embeddings/oleObject111.bin"/><Relationship Id="rId7" Type="http://schemas.openxmlformats.org/officeDocument/2006/relationships/image" Target="../media/image102.emf"/><Relationship Id="rId1" Type="http://schemas.openxmlformats.org/officeDocument/2006/relationships/vmlDrawing" Target="../drawings/vmlDrawing47.vml"/><Relationship Id="rId2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4" Type="http://schemas.openxmlformats.org/officeDocument/2006/relationships/oleObject" Target="../embeddings/oleObject112.bin"/><Relationship Id="rId5" Type="http://schemas.openxmlformats.org/officeDocument/2006/relationships/image" Target="../media/image122.emf"/><Relationship Id="rId6" Type="http://schemas.openxmlformats.org/officeDocument/2006/relationships/oleObject" Target="../embeddings/oleObject113.bin"/><Relationship Id="rId7" Type="http://schemas.openxmlformats.org/officeDocument/2006/relationships/image" Target="../media/image123.emf"/><Relationship Id="rId1" Type="http://schemas.openxmlformats.org/officeDocument/2006/relationships/vmlDrawing" Target="../drawings/vmlDrawing48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6.emf"/></Relationships>
</file>

<file path=ppt/slides/_rels/slide9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7.emf"/><Relationship Id="rId12" Type="http://schemas.openxmlformats.org/officeDocument/2006/relationships/oleObject" Target="../embeddings/oleObject118.bin"/><Relationship Id="rId13" Type="http://schemas.openxmlformats.org/officeDocument/2006/relationships/image" Target="../media/image128.emf"/><Relationship Id="rId1" Type="http://schemas.openxmlformats.org/officeDocument/2006/relationships/vmlDrawing" Target="../drawings/vmlDrawing49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7.xml"/><Relationship Id="rId4" Type="http://schemas.openxmlformats.org/officeDocument/2006/relationships/oleObject" Target="../embeddings/oleObject114.bin"/><Relationship Id="rId5" Type="http://schemas.openxmlformats.org/officeDocument/2006/relationships/image" Target="../media/image124.emf"/><Relationship Id="rId6" Type="http://schemas.openxmlformats.org/officeDocument/2006/relationships/oleObject" Target="../embeddings/oleObject115.bin"/><Relationship Id="rId7" Type="http://schemas.openxmlformats.org/officeDocument/2006/relationships/image" Target="../media/image125.emf"/><Relationship Id="rId8" Type="http://schemas.openxmlformats.org/officeDocument/2006/relationships/oleObject" Target="../embeddings/oleObject116.bin"/><Relationship Id="rId9" Type="http://schemas.openxmlformats.org/officeDocument/2006/relationships/image" Target="../media/image126.emf"/><Relationship Id="rId10" Type="http://schemas.openxmlformats.org/officeDocument/2006/relationships/oleObject" Target="../embeddings/oleObject117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4" Type="http://schemas.openxmlformats.org/officeDocument/2006/relationships/oleObject" Target="../embeddings/oleObject119.bin"/><Relationship Id="rId5" Type="http://schemas.openxmlformats.org/officeDocument/2006/relationships/image" Target="../media/image129.emf"/><Relationship Id="rId1" Type="http://schemas.openxmlformats.org/officeDocument/2006/relationships/vmlDrawing" Target="../drawings/vmlDrawing50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4" Type="http://schemas.openxmlformats.org/officeDocument/2006/relationships/oleObject" Target="../embeddings/oleObject120.bin"/><Relationship Id="rId5" Type="http://schemas.openxmlformats.org/officeDocument/2006/relationships/image" Target="../media/image130.emf"/><Relationship Id="rId6" Type="http://schemas.openxmlformats.org/officeDocument/2006/relationships/oleObject" Target="../embeddings/oleObject121.bin"/><Relationship Id="rId7" Type="http://schemas.openxmlformats.org/officeDocument/2006/relationships/image" Target="../media/image102.emf"/><Relationship Id="rId1" Type="http://schemas.openxmlformats.org/officeDocument/2006/relationships/vmlDrawing" Target="../drawings/vmlDrawing51.vml"/><Relationship Id="rId2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4" Type="http://schemas.openxmlformats.org/officeDocument/2006/relationships/oleObject" Target="../embeddings/oleObject122.bin"/><Relationship Id="rId5" Type="http://schemas.openxmlformats.org/officeDocument/2006/relationships/image" Target="../media/image130.emf"/><Relationship Id="rId6" Type="http://schemas.openxmlformats.org/officeDocument/2006/relationships/oleObject" Target="../embeddings/oleObject123.bin"/><Relationship Id="rId7" Type="http://schemas.openxmlformats.org/officeDocument/2006/relationships/image" Target="../media/image131.emf"/><Relationship Id="rId8" Type="http://schemas.openxmlformats.org/officeDocument/2006/relationships/image" Target="../media/image133.png"/><Relationship Id="rId9" Type="http://schemas.openxmlformats.org/officeDocument/2006/relationships/oleObject" Target="../embeddings/oleObject124.bin"/><Relationship Id="rId10" Type="http://schemas.openxmlformats.org/officeDocument/2006/relationships/image" Target="../media/image132.emf"/><Relationship Id="rId1" Type="http://schemas.openxmlformats.org/officeDocument/2006/relationships/vmlDrawing" Target="../drawings/vmlDrawing52.vml"/><Relationship Id="rId2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4" Type="http://schemas.openxmlformats.org/officeDocument/2006/relationships/oleObject" Target="../embeddings/oleObject125.bin"/><Relationship Id="rId5" Type="http://schemas.openxmlformats.org/officeDocument/2006/relationships/image" Target="../media/image134.emf"/><Relationship Id="rId6" Type="http://schemas.openxmlformats.org/officeDocument/2006/relationships/oleObject" Target="../embeddings/oleObject126.bin"/><Relationship Id="rId7" Type="http://schemas.openxmlformats.org/officeDocument/2006/relationships/image" Target="../media/image132.emf"/><Relationship Id="rId1" Type="http://schemas.openxmlformats.org/officeDocument/2006/relationships/vmlDrawing" Target="../drawings/vmlDrawing53.vml"/><Relationship Id="rId2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4" Type="http://schemas.openxmlformats.org/officeDocument/2006/relationships/oleObject" Target="../embeddings/oleObject127.bin"/><Relationship Id="rId5" Type="http://schemas.openxmlformats.org/officeDocument/2006/relationships/image" Target="../media/image135.emf"/><Relationship Id="rId6" Type="http://schemas.openxmlformats.org/officeDocument/2006/relationships/oleObject" Target="../embeddings/oleObject128.bin"/><Relationship Id="rId7" Type="http://schemas.openxmlformats.org/officeDocument/2006/relationships/image" Target="../media/image123.emf"/><Relationship Id="rId8" Type="http://schemas.openxmlformats.org/officeDocument/2006/relationships/image" Target="../media/image106.emf"/><Relationship Id="rId1" Type="http://schemas.openxmlformats.org/officeDocument/2006/relationships/vmlDrawing" Target="../drawings/vmlDrawing54.vml"/><Relationship Id="rId2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6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4" Type="http://schemas.openxmlformats.org/officeDocument/2006/relationships/oleObject" Target="../embeddings/oleObject129.bin"/><Relationship Id="rId5" Type="http://schemas.openxmlformats.org/officeDocument/2006/relationships/image" Target="../media/image136.emf"/><Relationship Id="rId6" Type="http://schemas.openxmlformats.org/officeDocument/2006/relationships/image" Target="../media/image137.emf"/><Relationship Id="rId7" Type="http://schemas.openxmlformats.org/officeDocument/2006/relationships/image" Target="../media/image138.emf"/><Relationship Id="rId1" Type="http://schemas.openxmlformats.org/officeDocument/2006/relationships/vmlDrawing" Target="../drawings/vmlDrawing55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1" y="457200"/>
            <a:ext cx="7772400" cy="1524000"/>
          </a:xfrm>
        </p:spPr>
        <p:txBody>
          <a:bodyPr/>
          <a:lstStyle/>
          <a:p>
            <a:pPr algn="ctr" eaLnBrk="1" hangingPunct="1"/>
            <a:r>
              <a:rPr lang="en-US" sz="3600" dirty="0" smtClean="0">
                <a:ea typeface="宋体" pitchFamily="2" charset="-122"/>
              </a:rPr>
              <a:t>Online Optimization </a:t>
            </a:r>
            <a:br>
              <a:rPr lang="en-US" sz="3600" dirty="0" smtClean="0">
                <a:ea typeface="宋体" pitchFamily="2" charset="-122"/>
              </a:rPr>
            </a:br>
            <a:r>
              <a:rPr lang="en-US" sz="3600" dirty="0" smtClean="0">
                <a:ea typeface="宋体" pitchFamily="2" charset="-122"/>
              </a:rPr>
              <a:t>of Power Networks</a:t>
            </a:r>
            <a:endParaRPr lang="en-US" sz="3600" dirty="0" smtClean="0"/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>
            <a:off x="914400" y="2057400"/>
            <a:ext cx="73152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91430" tIns="45716" rIns="91430" bIns="45716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971800" y="3200400"/>
            <a:ext cx="3200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endParaRPr lang="en-US" altLang="zh-CN" sz="500" kern="0" dirty="0" smtClean="0">
              <a:latin typeface="+mn-lt"/>
              <a:ea typeface="宋体" pitchFamily="2" charset="-122"/>
            </a:endParaRPr>
          </a:p>
          <a:p>
            <a:pPr algn="ctr" defTabSz="914307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sz="2800" kern="0" dirty="0" smtClean="0">
                <a:latin typeface="Trebuchet MS" pitchFamily="34" charset="0"/>
              </a:rPr>
              <a:t>Steven Low</a:t>
            </a:r>
            <a:endParaRPr lang="en-US" sz="2400" kern="0" dirty="0" smtClean="0">
              <a:latin typeface="Trebuchet MS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19755" y="5715000"/>
            <a:ext cx="2609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March 2016</a:t>
            </a:r>
          </a:p>
          <a:p>
            <a:pPr algn="ctr"/>
            <a:r>
              <a:rPr lang="en-US" dirty="0" smtClean="0"/>
              <a:t>CISS </a:t>
            </a:r>
            <a:r>
              <a:rPr lang="en-US" dirty="0" smtClean="0"/>
              <a:t>Plenary Princeton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4953000"/>
            <a:ext cx="2222500" cy="69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892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0"/>
            <a:ext cx="11430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28194"/>
            <a:ext cx="4505386" cy="31523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-21541"/>
            <a:ext cx="4252678" cy="830989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Risk</a:t>
            </a:r>
            <a:r>
              <a:rPr lang="en-US" sz="1600" dirty="0">
                <a:solidFill>
                  <a:srgbClr val="FF0000"/>
                </a:solidFill>
              </a:rPr>
              <a:t>: </a:t>
            </a:r>
            <a:r>
              <a:rPr lang="en-US" sz="1600" dirty="0">
                <a:solidFill>
                  <a:srgbClr val="FFFFFF"/>
                </a:solidFill>
              </a:rPr>
              <a:t>active DERs introduce rapid random</a:t>
            </a:r>
          </a:p>
          <a:p>
            <a:r>
              <a:rPr lang="en-US" sz="1600" dirty="0">
                <a:solidFill>
                  <a:srgbClr val="FFFFFF"/>
                </a:solidFill>
              </a:rPr>
              <a:t>fluctuations in supply, demand, power quality</a:t>
            </a:r>
          </a:p>
          <a:p>
            <a:r>
              <a:rPr lang="en-US" sz="1600" dirty="0">
                <a:solidFill>
                  <a:srgbClr val="FFFFFF"/>
                </a:solidFill>
              </a:rPr>
              <a:t>increasing risk of blackouts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724400" y="7203"/>
            <a:ext cx="4343400" cy="3193197"/>
            <a:chOff x="325057" y="3425792"/>
            <a:chExt cx="4343400" cy="3193197"/>
          </a:xfrm>
        </p:grpSpPr>
        <p:sp>
          <p:nvSpPr>
            <p:cNvPr id="16" name="TextBox 15"/>
            <p:cNvSpPr txBox="1"/>
            <p:nvPr/>
          </p:nvSpPr>
          <p:spPr>
            <a:xfrm>
              <a:off x="401257" y="3425792"/>
              <a:ext cx="4267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CC00"/>
                  </a:solidFill>
                </a:rPr>
                <a:t>Opportunity</a:t>
              </a:r>
              <a:r>
                <a:rPr lang="en-US" sz="1600" dirty="0">
                  <a:solidFill>
                    <a:srgbClr val="000000"/>
                  </a:solidFill>
                </a:rPr>
                <a:t>: active DERs enables </a:t>
              </a:r>
              <a:r>
                <a:rPr lang="en-US" sz="1600" dirty="0" err="1">
                  <a:solidFill>
                    <a:srgbClr val="000000"/>
                  </a:solidFill>
                </a:rPr>
                <a:t>realtime</a:t>
              </a:r>
              <a:endParaRPr lang="en-US" sz="1600" dirty="0">
                <a:solidFill>
                  <a:srgbClr val="000000"/>
                </a:solidFill>
              </a:endParaRPr>
            </a:p>
            <a:p>
              <a:r>
                <a:rPr lang="en-US" sz="1600" dirty="0">
                  <a:solidFill>
                    <a:srgbClr val="000000"/>
                  </a:solidFill>
                </a:rPr>
                <a:t>dynamic network-wide feedback control,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improving robustness, security, efficiency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057" y="4343400"/>
              <a:ext cx="4343400" cy="2275589"/>
            </a:xfrm>
            <a:prstGeom prst="rect">
              <a:avLst/>
            </a:prstGeom>
          </p:spPr>
        </p:pic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6199" y="3886200"/>
            <a:ext cx="2874539" cy="2059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54" y="5686479"/>
            <a:ext cx="1179489" cy="10191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3846" y="3424539"/>
            <a:ext cx="8479146" cy="461657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Caltech research: distributed control of networked DERs 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45943" y="4391565"/>
            <a:ext cx="6250421" cy="1323431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pPr marL="285734" indent="-285734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Foundational  theory, practical algorithms, concrete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applications</a:t>
            </a:r>
          </a:p>
          <a:p>
            <a:pPr marL="285734" indent="-285734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Integrate engineering and economics</a:t>
            </a:r>
          </a:p>
          <a:p>
            <a:pPr marL="285734" indent="-285734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Active collaboration with industry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514600" y="6172200"/>
            <a:ext cx="6400800" cy="609600"/>
            <a:chOff x="838200" y="6019800"/>
            <a:chExt cx="7162800" cy="76200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53000" y="6019800"/>
              <a:ext cx="1136489" cy="762000"/>
            </a:xfrm>
            <a:prstGeom prst="rect">
              <a:avLst/>
            </a:prstGeom>
          </p:spPr>
        </p:pic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069061" y="6184403"/>
              <a:ext cx="1208425" cy="413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38200" y="6169532"/>
              <a:ext cx="401718" cy="42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06109" y="6240247"/>
              <a:ext cx="941747" cy="357823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72200" y="6172200"/>
              <a:ext cx="403203" cy="40591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82253" y="6196923"/>
              <a:ext cx="434408" cy="43247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19600" y="6172200"/>
              <a:ext cx="457200" cy="4572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05600" y="6172200"/>
              <a:ext cx="1295400" cy="449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0096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8458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starting from any initial point, system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trajectory converges   s. t.</a:t>
            </a:r>
            <a:endParaRPr lang="en-US" altLang="zh-CN" sz="1800" dirty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12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                   is unique optimal of OLC</a:t>
            </a:r>
          </a:p>
          <a:p>
            <a:pPr marL="471439" lvl="1" indent="0" eaLnBrk="1" hangingPunct="1">
              <a:buNone/>
            </a:pPr>
            <a:endParaRPr lang="en-US" altLang="zh-CN" sz="12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nominal frequency is restored</a:t>
            </a:r>
          </a:p>
          <a:p>
            <a:pPr lvl="1" eaLnBrk="1" hangingPunct="1"/>
            <a:endParaRPr lang="en-US" altLang="zh-CN" sz="12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inter-area flows are restored</a:t>
            </a:r>
            <a:endParaRPr lang="en-US" altLang="zh-CN" dirty="0">
              <a:ea typeface="宋体" pitchFamily="2" charset="-122"/>
            </a:endParaRPr>
          </a:p>
          <a:p>
            <a:pPr lvl="1" eaLnBrk="1" hangingPunct="1"/>
            <a:endParaRPr lang="en-US" altLang="zh-CN" sz="10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line limits are respected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Secondary control works</a:t>
            </a:r>
            <a:endParaRPr lang="en-US" sz="2800" dirty="0" smtClean="0"/>
          </a:p>
        </p:txBody>
      </p:sp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2098358"/>
              </p:ext>
            </p:extLst>
          </p:nvPr>
        </p:nvGraphicFramePr>
        <p:xfrm>
          <a:off x="1752600" y="3057526"/>
          <a:ext cx="2057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7191" name="Equation" r:id="rId4" imgW="2616200" imgH="812800" progId="Equation.3">
                  <p:embed/>
                </p:oleObj>
              </mc:Choice>
              <mc:Fallback>
                <p:oleObj name="Equation" r:id="rId4" imgW="2616200" imgH="812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057526"/>
                        <a:ext cx="2057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6561179"/>
              </p:ext>
            </p:extLst>
          </p:nvPr>
        </p:nvGraphicFramePr>
        <p:xfrm>
          <a:off x="6629400" y="3819525"/>
          <a:ext cx="1044575" cy="377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7192" name="Equation" r:id="rId6" imgW="1181100" imgH="469900" progId="Equation.3">
                  <p:embed/>
                </p:oleObj>
              </mc:Choice>
              <mc:Fallback>
                <p:oleObj name="Equation" r:id="rId6" imgW="1181100" imgH="4699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3819525"/>
                        <a:ext cx="1044575" cy="3778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6044760"/>
              </p:ext>
            </p:extLst>
          </p:nvPr>
        </p:nvGraphicFramePr>
        <p:xfrm>
          <a:off x="6477001" y="4429125"/>
          <a:ext cx="1219199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7193" name="Equation" r:id="rId8" imgW="1587500" imgH="508000" progId="Equation.3">
                  <p:embed/>
                </p:oleObj>
              </mc:Choice>
              <mc:Fallback>
                <p:oleObj name="Equation" r:id="rId8" imgW="1587500" imgH="508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1" y="4429125"/>
                        <a:ext cx="1219199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8554707"/>
              </p:ext>
            </p:extLst>
          </p:nvPr>
        </p:nvGraphicFramePr>
        <p:xfrm>
          <a:off x="5715000" y="5114925"/>
          <a:ext cx="17240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7194" name="Equation" r:id="rId10" imgW="1981200" imgH="546100" progId="Equation.3">
                  <p:embed/>
                </p:oleObj>
              </mc:Choice>
              <mc:Fallback>
                <p:oleObj name="Equation" r:id="rId10" imgW="1981200" imgH="546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114925"/>
                        <a:ext cx="172402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18673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066800"/>
            <a:ext cx="8153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Design optimal load control (OLC) problem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Objective function, constraints</a:t>
            </a: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Derive control law as primal-dual algorithms</a:t>
            </a:r>
          </a:p>
          <a:p>
            <a:pPr lvl="1" eaLnBrk="1" hangingPunct="1"/>
            <a:r>
              <a:rPr lang="en-US" altLang="zh-CN" dirty="0" err="1" smtClean="0">
                <a:ea typeface="宋体" pitchFamily="2" charset="-122"/>
              </a:rPr>
              <a:t>Lyapunov</a:t>
            </a:r>
            <a:r>
              <a:rPr lang="en-US" altLang="zh-CN" dirty="0" smtClean="0">
                <a:ea typeface="宋体" pitchFamily="2" charset="-122"/>
              </a:rPr>
              <a:t> stability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Achieve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original</a:t>
            </a:r>
            <a:r>
              <a:rPr lang="en-US" altLang="zh-CN" dirty="0" smtClean="0">
                <a:ea typeface="宋体" pitchFamily="2" charset="-122"/>
              </a:rPr>
              <a:t> control goals in equilibrium</a:t>
            </a: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Distributed algorithms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Recap: key ideas</a:t>
            </a:r>
            <a:endParaRPr lang="en-US" sz="2800" dirty="0" smtClean="0"/>
          </a:p>
        </p:txBody>
      </p:sp>
      <p:grpSp>
        <p:nvGrpSpPr>
          <p:cNvPr id="17" name="Group 16"/>
          <p:cNvGrpSpPr/>
          <p:nvPr/>
        </p:nvGrpSpPr>
        <p:grpSpPr>
          <a:xfrm>
            <a:off x="1676400" y="4038600"/>
            <a:ext cx="5562599" cy="1219200"/>
            <a:chOff x="457201" y="5638800"/>
            <a:chExt cx="5562599" cy="1219200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744537" y="5715000"/>
              <a:ext cx="260826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zh-CN" sz="2000" dirty="0" smtClean="0">
                  <a:solidFill>
                    <a:srgbClr val="0000FF"/>
                  </a:solidFill>
                  <a:ea typeface="宋体" pitchFamily="2" charset="-122"/>
                </a:rPr>
                <a:t>primary control:</a:t>
              </a:r>
            </a:p>
          </p:txBody>
        </p:sp>
        <p:graphicFrame>
          <p:nvGraphicFramePr>
            <p:cNvPr id="19" name="Object 1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42812420"/>
                </p:ext>
              </p:extLst>
            </p:nvPr>
          </p:nvGraphicFramePr>
          <p:xfrm>
            <a:off x="3276600" y="6248400"/>
            <a:ext cx="2743200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7875" name="Equation" r:id="rId4" imgW="1485900" imgH="254000" progId="Equation.3">
                    <p:embed/>
                  </p:oleObj>
                </mc:Choice>
                <mc:Fallback>
                  <p:oleObj name="Equation" r:id="rId4" imgW="1485900" imgH="254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6600" y="6248400"/>
                          <a:ext cx="2743200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67932828"/>
                </p:ext>
              </p:extLst>
            </p:nvPr>
          </p:nvGraphicFramePr>
          <p:xfrm>
            <a:off x="3276600" y="5638800"/>
            <a:ext cx="2209800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7876" name="Equation" r:id="rId6" imgW="1079500" imgH="254000" progId="Equation.3">
                    <p:embed/>
                  </p:oleObj>
                </mc:Choice>
                <mc:Fallback>
                  <p:oleObj name="Equation" r:id="rId6" imgW="1079500" imgH="254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6600" y="5638800"/>
                          <a:ext cx="2209800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Rectangle 3"/>
            <p:cNvSpPr txBox="1">
              <a:spLocks noChangeArrowheads="1"/>
            </p:cNvSpPr>
            <p:nvPr/>
          </p:nvSpPr>
          <p:spPr bwMode="auto">
            <a:xfrm>
              <a:off x="457201" y="6324600"/>
              <a:ext cx="2667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zh-CN" sz="2000" dirty="0">
                  <a:solidFill>
                    <a:srgbClr val="0000FF"/>
                  </a:solidFill>
                  <a:ea typeface="宋体" pitchFamily="2" charset="-122"/>
                </a:rPr>
                <a:t>s</a:t>
              </a:r>
              <a:r>
                <a:rPr lang="en-US" altLang="zh-CN" sz="2000" dirty="0" smtClean="0">
                  <a:solidFill>
                    <a:srgbClr val="0000FF"/>
                  </a:solidFill>
                  <a:ea typeface="宋体" pitchFamily="2" charset="-122"/>
                </a:rPr>
                <a:t>econdary control: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48593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066800"/>
            <a:ext cx="8153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Design optimal load control (OLC) problem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Objective function, constraints</a:t>
            </a: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Derive control law as primal-dual algorithms</a:t>
            </a:r>
          </a:p>
          <a:p>
            <a:pPr lvl="1" eaLnBrk="1" hangingPunct="1"/>
            <a:r>
              <a:rPr lang="en-US" altLang="zh-CN" dirty="0" err="1" smtClean="0">
                <a:ea typeface="宋体" pitchFamily="2" charset="-122"/>
              </a:rPr>
              <a:t>Lyapunov</a:t>
            </a:r>
            <a:r>
              <a:rPr lang="en-US" altLang="zh-CN" dirty="0" smtClean="0">
                <a:ea typeface="宋体" pitchFamily="2" charset="-122"/>
              </a:rPr>
              <a:t> stability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Achieve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original</a:t>
            </a:r>
            <a:r>
              <a:rPr lang="en-US" altLang="zh-CN" dirty="0" smtClean="0">
                <a:ea typeface="宋体" pitchFamily="2" charset="-122"/>
              </a:rPr>
              <a:t> control goals in equilibrium</a:t>
            </a: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Distributed algorithms</a:t>
            </a:r>
          </a:p>
          <a:p>
            <a:pPr marL="0" indent="0" eaLnBrk="1" hangingPunct="1">
              <a:buNone/>
            </a:pPr>
            <a:endParaRPr lang="en-US" altLang="zh-CN" sz="1200" dirty="0">
              <a:ea typeface="宋体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Virtual flows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Enforce desired properties on line flows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Recap: key ideas</a:t>
            </a:r>
            <a:endParaRPr lang="en-US" sz="28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3657600" y="5562600"/>
            <a:ext cx="4800600" cy="685801"/>
            <a:chOff x="6181876" y="4343400"/>
            <a:chExt cx="4800600" cy="685801"/>
          </a:xfrm>
        </p:grpSpPr>
        <p:sp>
          <p:nvSpPr>
            <p:cNvPr id="10" name="TextBox 9"/>
            <p:cNvSpPr txBox="1"/>
            <p:nvPr/>
          </p:nvSpPr>
          <p:spPr>
            <a:xfrm>
              <a:off x="6181876" y="4343400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in steady state:  virtual flow = real flows</a:t>
              </a:r>
            </a:p>
          </p:txBody>
        </p:sp>
        <p:graphicFrame>
          <p:nvGraphicFramePr>
            <p:cNvPr id="1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84428639"/>
                </p:ext>
              </p:extLst>
            </p:nvPr>
          </p:nvGraphicFramePr>
          <p:xfrm>
            <a:off x="8544076" y="4724401"/>
            <a:ext cx="13716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8729" name="Equation" r:id="rId4" imgW="1790700" imgH="469900" progId="Equation.3">
                    <p:embed/>
                  </p:oleObj>
                </mc:Choice>
                <mc:Fallback>
                  <p:oleObj name="Equation" r:id="rId4" imgW="1790700" imgH="469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44076" y="4724401"/>
                          <a:ext cx="13716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5252484"/>
            <a:ext cx="2133599" cy="160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1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990600" y="1295400"/>
            <a:ext cx="7848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Rebalance power</a:t>
            </a: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Resynchronize/stabilize frequency</a:t>
            </a:r>
          </a:p>
          <a:p>
            <a:pPr marL="471439" lvl="1" indent="0" eaLnBrk="1" hangingPunct="1">
              <a:buNone/>
            </a:pPr>
            <a:endParaRPr lang="en-US" altLang="zh-CN" sz="28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Restore nominal frequency</a:t>
            </a: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Restore scheduled inter-area flows</a:t>
            </a: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Respect line limits</a:t>
            </a:r>
          </a:p>
          <a:p>
            <a:pPr lvl="1" eaLnBrk="1" hangingPunct="1"/>
            <a:endParaRPr lang="en-US" altLang="zh-CN" sz="2800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sz="3200" dirty="0" smtClean="0">
              <a:ea typeface="宋体" pitchFamily="2" charset="-122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Recap: control goals</a:t>
            </a:r>
            <a:endParaRPr lang="en-US" sz="28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85800" y="13524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Yes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18858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Yes</a:t>
            </a:r>
          </a:p>
        </p:txBody>
      </p:sp>
      <p:graphicFrame>
        <p:nvGraphicFramePr>
          <p:cNvPr id="15" name="Objec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2684546"/>
              </p:ext>
            </p:extLst>
          </p:nvPr>
        </p:nvGraphicFramePr>
        <p:xfrm>
          <a:off x="6934200" y="2819400"/>
          <a:ext cx="114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74" name="Equation" r:id="rId4" imgW="1498600" imgH="736600" progId="Equation.3">
                  <p:embed/>
                </p:oleObj>
              </mc:Choice>
              <mc:Fallback>
                <p:oleObj name="Equation" r:id="rId4" imgW="1498600" imgH="736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819400"/>
                        <a:ext cx="1143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838200" y="5181600"/>
            <a:ext cx="8305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Secondary control restores nominal </a:t>
            </a:r>
          </a:p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frequency but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requires local communication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8956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u="sng" dirty="0" smtClean="0">
                <a:solidFill>
                  <a:srgbClr val="00CC00"/>
                </a:solidFill>
              </a:rPr>
              <a:t>Yes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5800" y="34098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u="sng" dirty="0" smtClean="0">
                <a:solidFill>
                  <a:srgbClr val="00CC00"/>
                </a:solidFill>
              </a:rPr>
              <a:t>Yes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02904" y="4157246"/>
            <a:ext cx="2602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</a:rPr>
              <a:t>Mallada</a:t>
            </a:r>
            <a:r>
              <a:rPr lang="en-US" sz="1600" dirty="0" smtClean="0">
                <a:solidFill>
                  <a:srgbClr val="0000FF"/>
                </a:solidFill>
              </a:rPr>
              <a:t>, et al Allerton2014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0523" y="2286000"/>
            <a:ext cx="2059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Zhao, et al TAC2014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800" y="38862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u="sng" dirty="0" smtClean="0">
                <a:solidFill>
                  <a:srgbClr val="00CC00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4471523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8001000" cy="4952999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Load-side frequency control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Primary control 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Secondary control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Interaction with generator-side control</a:t>
            </a:r>
          </a:p>
          <a:p>
            <a:pPr marL="0" indent="0">
              <a:buNone/>
            </a:pPr>
            <a:endParaRPr lang="en-US" sz="1800" dirty="0">
              <a:solidFill>
                <a:srgbClr val="D9D9D9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D9D9D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8200" y="3886200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Zhao and Low, CDC2014</a:t>
            </a: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Zhao, </a:t>
            </a:r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Low, CISS 2015</a:t>
            </a: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Zhao, </a:t>
            </a:r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Low, </a:t>
            </a:r>
            <a:r>
              <a:rPr lang="en-US" dirty="0" err="1" smtClean="0">
                <a:solidFill>
                  <a:srgbClr val="0000FF"/>
                </a:solidFill>
              </a:rPr>
              <a:t>Bialek</a:t>
            </a:r>
            <a:r>
              <a:rPr lang="en-US" dirty="0" smtClean="0">
                <a:solidFill>
                  <a:srgbClr val="0000FF"/>
                </a:solidFill>
              </a:rPr>
              <a:t>, PSCC 2016</a:t>
            </a:r>
          </a:p>
        </p:txBody>
      </p:sp>
    </p:spTree>
    <p:extLst>
      <p:ext uri="{BB962C8B-B14F-4D97-AF65-F5344CB8AC3E}">
        <p14:creationId xmlns:p14="http://schemas.microsoft.com/office/powerpoint/2010/main" val="21339006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Generator-side control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8675" y="4658380"/>
            <a:ext cx="7928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Recall model</a:t>
            </a:r>
            <a:r>
              <a:rPr lang="en-US" sz="2800" dirty="0">
                <a:solidFill>
                  <a:srgbClr val="0000FF"/>
                </a:solidFill>
              </a:rPr>
              <a:t>: linearized PF, no generator </a:t>
            </a:r>
            <a:r>
              <a:rPr lang="en-US" sz="2800" dirty="0" smtClean="0">
                <a:solidFill>
                  <a:srgbClr val="0000FF"/>
                </a:solidFill>
              </a:rPr>
              <a:t>control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2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4292499"/>
              </p:ext>
            </p:extLst>
          </p:nvPr>
        </p:nvGraphicFramePr>
        <p:xfrm>
          <a:off x="1722438" y="5181600"/>
          <a:ext cx="4632325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" name="Equation" r:id="rId4" imgW="2222500" imgH="647700" progId="Equation.3">
                  <p:embed/>
                </p:oleObj>
              </mc:Choice>
              <mc:Fallback>
                <p:oleObj name="Equation" r:id="rId4" imgW="2222500" imgH="647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2438" y="5181600"/>
                        <a:ext cx="4632325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52475" y="1143000"/>
            <a:ext cx="7928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New model: nonlinear </a:t>
            </a:r>
            <a:r>
              <a:rPr lang="en-US" sz="2800" dirty="0">
                <a:solidFill>
                  <a:srgbClr val="0000FF"/>
                </a:solidFill>
              </a:rPr>
              <a:t>PF, with generator </a:t>
            </a:r>
            <a:r>
              <a:rPr lang="en-US" sz="2800" dirty="0" smtClean="0">
                <a:solidFill>
                  <a:srgbClr val="0000FF"/>
                </a:solidFill>
              </a:rPr>
              <a:t>control 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3643750"/>
              </p:ext>
            </p:extLst>
          </p:nvPr>
        </p:nvGraphicFramePr>
        <p:xfrm>
          <a:off x="1528763" y="18288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" name="Equation" r:id="rId6" imgW="2362200" imgH="914400" progId="Equation.3">
                  <p:embed/>
                </p:oleObj>
              </mc:Choice>
              <mc:Fallback>
                <p:oleObj name="Equation" r:id="rId6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8288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3810000" y="5181600"/>
            <a:ext cx="990600" cy="6096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3962400" y="2514600"/>
            <a:ext cx="381000" cy="6096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7891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  <p:bldP spid="23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Generator-side control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114800" y="4800600"/>
            <a:ext cx="4262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generator bus:  </a:t>
            </a:r>
            <a:r>
              <a:rPr lang="en-US" sz="2000" dirty="0" smtClean="0">
                <a:solidFill>
                  <a:srgbClr val="0000FF"/>
                </a:solidFill>
              </a:rPr>
              <a:t>real </a:t>
            </a:r>
            <a:r>
              <a:rPr lang="en-US" sz="2000" dirty="0">
                <a:solidFill>
                  <a:srgbClr val="0000FF"/>
                </a:solidFill>
              </a:rPr>
              <a:t>power injection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load bus:   	controllable load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2475" y="1143000"/>
            <a:ext cx="7928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New model: nonlinear </a:t>
            </a:r>
            <a:r>
              <a:rPr lang="en-US" sz="2800" dirty="0">
                <a:solidFill>
                  <a:srgbClr val="0000FF"/>
                </a:solidFill>
              </a:rPr>
              <a:t>PF, with generator </a:t>
            </a:r>
            <a:r>
              <a:rPr lang="en-US" sz="2800" dirty="0" smtClean="0">
                <a:solidFill>
                  <a:srgbClr val="0000FF"/>
                </a:solidFill>
              </a:rPr>
              <a:t>control 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4267200" y="3048000"/>
            <a:ext cx="1600200" cy="1676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4990958"/>
              </p:ext>
            </p:extLst>
          </p:nvPr>
        </p:nvGraphicFramePr>
        <p:xfrm>
          <a:off x="1528763" y="18288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178" name="Equation" r:id="rId4" imgW="2362200" imgH="914400" progId="Equation.3">
                  <p:embed/>
                </p:oleObj>
              </mc:Choice>
              <mc:Fallback>
                <p:oleObj name="Equation" r:id="rId4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8288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56925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Generator-side control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2475" y="1143000"/>
            <a:ext cx="7928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New model: nonlinear </a:t>
            </a:r>
            <a:r>
              <a:rPr lang="en-US" sz="2800" dirty="0">
                <a:solidFill>
                  <a:srgbClr val="0000FF"/>
                </a:solidFill>
              </a:rPr>
              <a:t>PF, with generator </a:t>
            </a:r>
            <a:r>
              <a:rPr lang="en-US" sz="2800" dirty="0" smtClean="0">
                <a:solidFill>
                  <a:srgbClr val="0000FF"/>
                </a:solidFill>
              </a:rPr>
              <a:t>control </a:t>
            </a:r>
            <a:endParaRPr lang="en-US" sz="2800" dirty="0">
              <a:solidFill>
                <a:srgbClr val="0000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 flipV="1">
            <a:off x="4267200" y="3048000"/>
            <a:ext cx="1600200" cy="1676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8908160"/>
              </p:ext>
            </p:extLst>
          </p:nvPr>
        </p:nvGraphicFramePr>
        <p:xfrm>
          <a:off x="5791200" y="4495800"/>
          <a:ext cx="2971800" cy="2201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709" name="Equation" r:id="rId4" imgW="1104900" imgH="889000" progId="Equation.3">
                  <p:embed/>
                </p:oleObj>
              </mc:Choice>
              <mc:Fallback>
                <p:oleObj name="Equation" r:id="rId4" imgW="1104900" imgH="889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495800"/>
                        <a:ext cx="2971800" cy="2201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209800" y="4724400"/>
            <a:ext cx="2879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rgbClr val="0000FF"/>
                </a:solidFill>
              </a:rPr>
              <a:t>generator buses: </a:t>
            </a:r>
            <a:endParaRPr lang="en-US" sz="2800" u="sng" dirty="0">
              <a:solidFill>
                <a:srgbClr val="0000FF"/>
              </a:solidFill>
            </a:endParaRPr>
          </a:p>
        </p:txBody>
      </p:sp>
      <p:graphicFrame>
        <p:nvGraphicFramePr>
          <p:cNvPr id="1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2367505"/>
              </p:ext>
            </p:extLst>
          </p:nvPr>
        </p:nvGraphicFramePr>
        <p:xfrm>
          <a:off x="76200" y="5410200"/>
          <a:ext cx="525780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710" name="Equation" r:id="rId6" imgW="2057400" imgH="520700" progId="Equation.3">
                  <p:embed/>
                </p:oleObj>
              </mc:Choice>
              <mc:Fallback>
                <p:oleObj name="Equation" r:id="rId6" imgW="2057400" imgH="52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5410200"/>
                        <a:ext cx="5257800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0481966"/>
              </p:ext>
            </p:extLst>
          </p:nvPr>
        </p:nvGraphicFramePr>
        <p:xfrm>
          <a:off x="1528763" y="18288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711" name="Equation" r:id="rId8" imgW="2362200" imgH="914400" progId="Equation.3">
                  <p:embed/>
                </p:oleObj>
              </mc:Choice>
              <mc:Fallback>
                <p:oleObj name="Equation" r:id="rId8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8288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2023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Load-side control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676400" y="1350129"/>
            <a:ext cx="5486400" cy="4364871"/>
            <a:chOff x="1676400" y="990600"/>
            <a:chExt cx="5486400" cy="436487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990600"/>
              <a:ext cx="5486400" cy="4364871"/>
            </a:xfrm>
            <a:prstGeom prst="rect">
              <a:avLst/>
            </a:prstGeom>
          </p:spPr>
        </p:pic>
        <p:graphicFrame>
          <p:nvGraphicFramePr>
            <p:cNvPr id="16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39473456"/>
                </p:ext>
              </p:extLst>
            </p:nvPr>
          </p:nvGraphicFramePr>
          <p:xfrm>
            <a:off x="3810000" y="1676400"/>
            <a:ext cx="13716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3309" name="Equation" r:id="rId5" imgW="660400" imgH="241300" progId="Equation.3">
                    <p:embed/>
                  </p:oleObj>
                </mc:Choice>
                <mc:Fallback>
                  <p:oleObj name="Equation" r:id="rId5" imgW="6604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00" y="1676400"/>
                          <a:ext cx="1371600" cy="53340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 cmpd="sng"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TextBox 5"/>
          <p:cNvSpPr txBox="1"/>
          <p:nvPr/>
        </p:nvSpPr>
        <p:spPr>
          <a:xfrm rot="16200000">
            <a:off x="339723" y="2260498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hysical network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09566" y="4395766"/>
            <a:ext cx="17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c</a:t>
            </a:r>
            <a:r>
              <a:rPr lang="en-US" sz="2000" dirty="0" smtClean="0">
                <a:solidFill>
                  <a:srgbClr val="0000FF"/>
                </a:solidFill>
              </a:rPr>
              <a:t>yber network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1494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7696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  <a:endParaRPr lang="en-US" altLang="zh-CN" sz="1100" dirty="0" smtClean="0">
              <a:ea typeface="宋体" pitchFamily="2" charset="-122"/>
            </a:endParaRPr>
          </a:p>
          <a:p>
            <a:pPr eaLnBrk="1" hangingPunct="1"/>
            <a:r>
              <a:rPr lang="en-US" altLang="zh-CN" dirty="0" smtClean="0">
                <a:ea typeface="宋体" pitchFamily="2" charset="-122"/>
              </a:rPr>
              <a:t>Every closed-loop equilibrium solves OLC and its dual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1000" dirty="0" smtClean="0">
              <a:ea typeface="宋体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Load-side primary control works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38200" y="3278188"/>
            <a:ext cx="7696200" cy="3503612"/>
            <a:chOff x="838200" y="2895600"/>
            <a:chExt cx="7696200" cy="3503612"/>
          </a:xfrm>
        </p:grpSpPr>
        <p:graphicFrame>
          <p:nvGraphicFramePr>
            <p:cNvPr id="6" name="Object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72143704"/>
                </p:ext>
              </p:extLst>
            </p:nvPr>
          </p:nvGraphicFramePr>
          <p:xfrm>
            <a:off x="2743200" y="5334000"/>
            <a:ext cx="1993900" cy="1065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4531" name="Equation" r:id="rId4" imgW="762000" imgH="393700" progId="Equation.3">
                    <p:embed/>
                  </p:oleObj>
                </mc:Choice>
                <mc:Fallback>
                  <p:oleObj name="Equation" r:id="rId4" imgW="762000" imgH="393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3200" y="5334000"/>
                          <a:ext cx="1993900" cy="1065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838200" y="2895600"/>
              <a:ext cx="76962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endParaRPr lang="en-US" altLang="zh-CN" sz="1000" dirty="0" smtClean="0">
                <a:ea typeface="宋体" pitchFamily="2" charset="-122"/>
              </a:endParaRPr>
            </a:p>
            <a:p>
              <a:pPr eaLnBrk="1" hangingPunct="1">
                <a:buFont typeface="Wingdings" pitchFamily="2" charset="2"/>
                <a:buNone/>
              </a:pPr>
              <a:r>
                <a:rPr lang="en-US" altLang="zh-CN" dirty="0" smtClean="0">
                  <a:ea typeface="宋体" pitchFamily="2" charset="-122"/>
                </a:rPr>
                <a:t>Suppose </a:t>
              </a:r>
            </a:p>
            <a:p>
              <a:pPr eaLnBrk="1" hangingPunct="1">
                <a:buFont typeface="Wingdings" pitchFamily="2" charset="2"/>
                <a:buNone/>
              </a:pPr>
              <a:endParaRPr lang="en-US" altLang="zh-CN" sz="4000" dirty="0" smtClean="0">
                <a:ea typeface="宋体" pitchFamily="2" charset="-122"/>
              </a:endParaRPr>
            </a:p>
            <a:p>
              <a:pPr eaLnBrk="1" hangingPunct="1"/>
              <a:r>
                <a:rPr lang="en-US" altLang="zh-CN" dirty="0" smtClean="0">
                  <a:ea typeface="宋体" pitchFamily="2" charset="-122"/>
                </a:rPr>
                <a:t>Any closed-loop equilibrium is (locally) asymptotically stable provided</a:t>
              </a:r>
            </a:p>
          </p:txBody>
        </p:sp>
        <p:graphicFrame>
          <p:nvGraphicFramePr>
            <p:cNvPr id="10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57898677"/>
                </p:ext>
              </p:extLst>
            </p:nvPr>
          </p:nvGraphicFramePr>
          <p:xfrm>
            <a:off x="2667000" y="2960687"/>
            <a:ext cx="4702175" cy="1382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4532" name="Equation" r:id="rId6" imgW="1752600" imgH="558800" progId="Equation.3">
                    <p:embed/>
                  </p:oleObj>
                </mc:Choice>
                <mc:Fallback>
                  <p:oleObj name="Equation" r:id="rId6" imgW="1752600" imgH="5588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000" y="2960687"/>
                          <a:ext cx="4702175" cy="1382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8108276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295400"/>
            <a:ext cx="83058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Global energy demand will continue to grow</a:t>
            </a:r>
          </a:p>
          <a:p>
            <a:pPr lvl="1"/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Traditional supply is unsustainable</a:t>
            </a:r>
          </a:p>
          <a:p>
            <a:pPr marL="0" indent="0">
              <a:buNone/>
            </a:pPr>
            <a:endParaRPr lang="en-US" sz="600" dirty="0" smtClean="0"/>
          </a:p>
          <a:p>
            <a:pPr marL="0" indent="0">
              <a:buNone/>
            </a:pPr>
            <a:r>
              <a:rPr lang="en-US" sz="2400" dirty="0" smtClean="0"/>
              <a:t>There </a:t>
            </a:r>
            <a:r>
              <a:rPr lang="en-US" sz="2400" dirty="0"/>
              <a:t>is more </a:t>
            </a:r>
            <a:r>
              <a:rPr lang="en-US" sz="2400" dirty="0">
                <a:solidFill>
                  <a:srgbClr val="0000FF"/>
                </a:solidFill>
              </a:rPr>
              <a:t>renewable</a:t>
            </a:r>
            <a:r>
              <a:rPr lang="en-US" sz="2400" dirty="0"/>
              <a:t> energy than the world ever needs</a:t>
            </a:r>
          </a:p>
          <a:p>
            <a:pPr lvl="1"/>
            <a:r>
              <a:rPr lang="en-US" sz="2000" dirty="0"/>
              <a:t>Someone will figure out how to capture and store it</a:t>
            </a:r>
          </a:p>
          <a:p>
            <a:pPr marL="0" lvl="1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/>
              <a:t>There will be </a:t>
            </a:r>
            <a:r>
              <a:rPr lang="en-US" sz="2400" dirty="0">
                <a:solidFill>
                  <a:srgbClr val="0000FF"/>
                </a:solidFill>
              </a:rPr>
              <a:t>connected intelligence </a:t>
            </a:r>
            <a:r>
              <a:rPr lang="en-US" sz="2400" dirty="0"/>
              <a:t>everywhere</a:t>
            </a:r>
          </a:p>
          <a:p>
            <a:pPr lvl="1"/>
            <a:r>
              <a:rPr lang="en-US" sz="2000" dirty="0"/>
              <a:t>Cost of computing, storage, communication and manufacturing will continue to drop</a:t>
            </a:r>
          </a:p>
          <a:p>
            <a:pPr marL="471411" lvl="1" indent="0">
              <a:buClr>
                <a:srgbClr val="CC0000"/>
              </a:buClr>
              <a:buNone/>
            </a:pPr>
            <a:endParaRPr lang="en-US" sz="600" dirty="0"/>
          </a:p>
          <a:p>
            <a:pPr lvl="0">
              <a:buClr>
                <a:srgbClr val="CC0000"/>
              </a:buClr>
              <a:buFont typeface="Wingdings" charset="0"/>
              <a:buChar char="è"/>
            </a:pPr>
            <a:r>
              <a:rPr lang="en-US" sz="2400" dirty="0">
                <a:solidFill>
                  <a:srgbClr val="000000"/>
                </a:solidFill>
                <a:sym typeface="Wingdings"/>
              </a:rPr>
              <a:t>Power system will transform into the largest and most complex </a:t>
            </a:r>
            <a:r>
              <a:rPr lang="en-US" sz="2400" dirty="0">
                <a:solidFill>
                  <a:srgbClr val="0000FF"/>
                </a:solidFill>
                <a:sym typeface="Wingdings"/>
              </a:rPr>
              <a:t>Internet of Things </a:t>
            </a:r>
          </a:p>
          <a:p>
            <a:pPr lvl="1"/>
            <a:r>
              <a:rPr lang="en-US" sz="2000" dirty="0"/>
              <a:t>Generation, transmission, distribution, consumption, storage</a:t>
            </a:r>
            <a:endParaRPr lang="en-US" sz="2000" dirty="0">
              <a:solidFill>
                <a:srgbClr val="000000"/>
              </a:solidFill>
            </a:endParaRPr>
          </a:p>
          <a:p>
            <a:pPr marL="33334" indent="0">
              <a:buClr>
                <a:srgbClr val="CC0000"/>
              </a:buClr>
              <a:buNone/>
            </a:pP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1050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371600"/>
            <a:ext cx="8153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Forward-engineering design facilitates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explicit control goals</a:t>
            </a:r>
          </a:p>
          <a:p>
            <a:pPr lvl="1" eaLnBrk="1" hangingPunct="1"/>
            <a:r>
              <a:rPr lang="en-US" altLang="zh-CN" smtClean="0">
                <a:ea typeface="宋体" pitchFamily="2" charset="-122"/>
              </a:rPr>
              <a:t>distributed algorithms</a:t>
            </a:r>
            <a:endParaRPr lang="en-US" altLang="zh-CN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stability analysis</a:t>
            </a:r>
          </a:p>
          <a:p>
            <a:pPr lvl="1" eaLnBrk="1" hangingPunct="1"/>
            <a:endParaRPr lang="en-US" altLang="zh-CN" dirty="0">
              <a:ea typeface="宋体" pitchFamily="2" charset="-122"/>
            </a:endParaRPr>
          </a:p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Load-side frequency regulation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primary &amp; secondary control works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helps generator-side control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Conclusion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477885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Key message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219200"/>
            <a:ext cx="86106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Large network of DERs</a:t>
            </a:r>
          </a:p>
          <a:p>
            <a:pPr lvl="1"/>
            <a:r>
              <a:rPr lang="en-US" dirty="0" smtClean="0"/>
              <a:t>Real-time optimization at scale</a:t>
            </a:r>
          </a:p>
          <a:p>
            <a:pPr lvl="1"/>
            <a:r>
              <a:rPr lang="en-US" dirty="0" smtClean="0"/>
              <a:t>Computational challenge: power flow solution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Online optimization </a:t>
            </a:r>
            <a:endParaRPr lang="en-US" sz="2000" dirty="0" smtClean="0"/>
          </a:p>
          <a:p>
            <a:pPr lvl="1"/>
            <a:r>
              <a:rPr lang="en-US" dirty="0" smtClean="0"/>
              <a:t>Network computes power flow solutions in real time at scale for free</a:t>
            </a:r>
          </a:p>
          <a:p>
            <a:pPr lvl="1"/>
            <a:r>
              <a:rPr lang="en-US" dirty="0" smtClean="0"/>
              <a:t>Exploit it for our optimization/control</a:t>
            </a:r>
          </a:p>
          <a:p>
            <a:pPr lvl="1"/>
            <a:r>
              <a:rPr lang="en-US" dirty="0" smtClean="0"/>
              <a:t>Naturally adapts to evolving network conditions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Examples</a:t>
            </a:r>
            <a:endParaRPr lang="en-US" dirty="0"/>
          </a:p>
          <a:p>
            <a:pPr lvl="1"/>
            <a:r>
              <a:rPr lang="en-US" dirty="0" smtClean="0"/>
              <a:t>Slow timescale: OPF</a:t>
            </a:r>
          </a:p>
          <a:p>
            <a:pPr lvl="1"/>
            <a:r>
              <a:rPr lang="en-US" dirty="0" smtClean="0"/>
              <a:t>Fast timescale: frequency control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348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Online optimal power flow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990600"/>
            <a:ext cx="7543800" cy="3124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Large network of DERs</a:t>
            </a:r>
          </a:p>
          <a:p>
            <a:pPr lvl="1"/>
            <a:r>
              <a:rPr lang="en-US" sz="1800" dirty="0" smtClean="0"/>
              <a:t>Need real-time optimization at scale</a:t>
            </a:r>
          </a:p>
          <a:p>
            <a:pPr lvl="1"/>
            <a:r>
              <a:rPr lang="en-US" sz="1800" dirty="0" smtClean="0"/>
              <a:t>Computational challenge: power flow solution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Online optimization </a:t>
            </a:r>
            <a:endParaRPr lang="en-US" sz="1600" dirty="0" smtClean="0"/>
          </a:p>
          <a:p>
            <a:pPr lvl="1"/>
            <a:r>
              <a:rPr lang="en-US" sz="1800" dirty="0" smtClean="0"/>
              <a:t>Network computes power flow solutions in real time at scale for free</a:t>
            </a:r>
          </a:p>
          <a:p>
            <a:pPr lvl="1"/>
            <a:r>
              <a:rPr lang="en-US" sz="1800" dirty="0" smtClean="0"/>
              <a:t>Exploit it for our optimization/control</a:t>
            </a:r>
          </a:p>
          <a:p>
            <a:pPr lvl="1"/>
            <a:r>
              <a:rPr lang="en-US" sz="1800" dirty="0" smtClean="0"/>
              <a:t>Naturally adapts to evolving network conditions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34000" y="4572000"/>
            <a:ext cx="3810000" cy="2133600"/>
            <a:chOff x="1877305" y="2066044"/>
            <a:chExt cx="3761495" cy="2093071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1993696" y="3429000"/>
            <a:ext cx="3235759" cy="7301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280" name="Equation" r:id="rId4" imgW="1790700" imgH="431800" progId="Equation.3">
                    <p:embed/>
                  </p:oleObj>
                </mc:Choice>
                <mc:Fallback>
                  <p:oleObj name="Equation" r:id="rId4" imgW="17907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993696" y="3429000"/>
                          <a:ext cx="3235759" cy="730115"/>
                        </a:xfrm>
                        <a:prstGeom prst="rect">
                          <a:avLst/>
                        </a:prstGeom>
                        <a:ln w="38100" cmpd="sng">
                          <a:solidFill>
                            <a:srgbClr val="0000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2335466" y="2066044"/>
            <a:ext cx="2552220" cy="7317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281" name="Equation" r:id="rId6" imgW="1409700" imgH="431800" progId="Equation.3">
                    <p:embed/>
                  </p:oleObj>
                </mc:Choice>
                <mc:Fallback>
                  <p:oleObj name="Equation" r:id="rId6" imgW="14097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335466" y="2066044"/>
                          <a:ext cx="2552220" cy="731756"/>
                        </a:xfrm>
                        <a:prstGeom prst="rect">
                          <a:avLst/>
                        </a:prstGeom>
                        <a:ln w="38100" cmpd="sng">
                          <a:solidFill>
                            <a:srgbClr val="0000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traight Arrow Connector 7"/>
            <p:cNvCxnSpPr/>
            <p:nvPr/>
          </p:nvCxnSpPr>
          <p:spPr bwMode="auto">
            <a:xfrm>
              <a:off x="3298371" y="2819400"/>
              <a:ext cx="0" cy="5715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>
              <a:off x="3733800" y="2797800"/>
              <a:ext cx="0" cy="6312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1877305" y="2899768"/>
              <a:ext cx="1421066" cy="362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</a:t>
              </a:r>
              <a:r>
                <a:rPr lang="en-US" sz="1600" dirty="0" smtClean="0"/>
                <a:t>ontrol </a:t>
              </a:r>
              <a:r>
                <a:rPr lang="en-US" i="1" dirty="0" smtClean="0">
                  <a:latin typeface="Times New Roman"/>
                  <a:cs typeface="Times New Roman"/>
                </a:rPr>
                <a:t>x(t)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33800" y="2869575"/>
              <a:ext cx="1905000" cy="392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</a:t>
              </a:r>
              <a:r>
                <a:rPr lang="en-US" sz="1600" dirty="0" smtClean="0"/>
                <a:t>easurement</a:t>
              </a:r>
              <a:r>
                <a:rPr lang="en-US" dirty="0" smtClean="0"/>
                <a:t> </a:t>
              </a:r>
              <a:r>
                <a:rPr lang="en-US" sz="2000" i="1" dirty="0" smtClean="0">
                  <a:latin typeface="Times New Roman"/>
                  <a:cs typeface="Times New Roman"/>
                </a:rPr>
                <a:t>y(t)</a:t>
              </a:r>
              <a:endParaRPr lang="en-US" sz="2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2657" y="4572000"/>
            <a:ext cx="492034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08" rIns="91422" bIns="4570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38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>
              <a:defRPr sz="3800">
                <a:solidFill>
                  <a:srgbClr val="0000FF"/>
                </a:solidFill>
                <a:latin typeface="Verdana" pitchFamily="34" charset="0"/>
              </a:defRPr>
            </a:lvl2pPr>
            <a:lvl3pPr>
              <a:defRPr sz="3800">
                <a:solidFill>
                  <a:srgbClr val="0000FF"/>
                </a:solidFill>
                <a:latin typeface="Verdana" pitchFamily="34" charset="0"/>
              </a:defRPr>
            </a:lvl3pPr>
            <a:lvl4pPr>
              <a:defRPr sz="3800">
                <a:solidFill>
                  <a:srgbClr val="0000FF"/>
                </a:solidFill>
                <a:latin typeface="Verdana" pitchFamily="34" charset="0"/>
              </a:defRPr>
            </a:lvl4pPr>
            <a:lvl5pPr>
              <a:defRPr sz="3800">
                <a:solidFill>
                  <a:srgbClr val="0000FF"/>
                </a:solidFill>
                <a:latin typeface="Verdana" pitchFamily="34" charset="0"/>
              </a:defRPr>
            </a:lvl5pPr>
            <a:lvl6pPr marL="457097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6pPr>
            <a:lvl7pPr marL="914195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7pPr>
            <a:lvl8pPr marL="1371292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8pPr>
            <a:lvl9pPr marL="1828394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9pPr>
          </a:lstStyle>
          <a:p>
            <a:r>
              <a:rPr lang="en-US" sz="2000" dirty="0"/>
              <a:t>generic </a:t>
            </a:r>
            <a:r>
              <a:rPr lang="en-US" sz="2000" dirty="0" smtClean="0"/>
              <a:t>OPF problem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399" y="5070642"/>
            <a:ext cx="4876801" cy="171115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090987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4253168"/>
            <a:ext cx="6229350" cy="26048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397" y="4417194"/>
            <a:ext cx="1827092" cy="307771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1400" dirty="0" smtClean="0">
                <a:solidFill>
                  <a:srgbClr val="045BC0"/>
                </a:solidFill>
                <a:latin typeface="Verdana"/>
              </a:rPr>
              <a:t>1</a:t>
            </a:r>
            <a:r>
              <a:rPr lang="en-US" sz="1400" baseline="30000" dirty="0" smtClean="0">
                <a:solidFill>
                  <a:srgbClr val="045BC0"/>
                </a:solidFill>
                <a:latin typeface="Verdana"/>
              </a:rPr>
              <a:t>st</a:t>
            </a:r>
            <a:r>
              <a:rPr lang="en-US" sz="1400" dirty="0" smtClean="0">
                <a:solidFill>
                  <a:srgbClr val="045BC0"/>
                </a:solidFill>
                <a:latin typeface="Verdana"/>
              </a:rPr>
              <a:t> </a:t>
            </a:r>
            <a:r>
              <a:rPr lang="en-US" sz="1400" kern="0" dirty="0">
                <a:solidFill>
                  <a:srgbClr val="0000FF"/>
                </a:solidFill>
                <a:latin typeface="Verdana"/>
                <a:ea typeface="+mj-ea"/>
                <a:cs typeface="+mj-cs"/>
              </a:rPr>
              <a:t>customer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594" y="3036493"/>
            <a:ext cx="718822" cy="121667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451" y="2778425"/>
            <a:ext cx="1904875" cy="1474743"/>
          </a:xfrm>
          <a:prstGeom prst="rect">
            <a:avLst/>
          </a:prstGeom>
        </p:spPr>
      </p:pic>
      <p:sp>
        <p:nvSpPr>
          <p:cNvPr id="50" name="Title 1"/>
          <p:cNvSpPr txBox="1">
            <a:spLocks/>
          </p:cNvSpPr>
          <p:nvPr/>
        </p:nvSpPr>
        <p:spPr bwMode="auto">
          <a:xfrm>
            <a:off x="221277" y="76200"/>
            <a:ext cx="858092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5pPr>
            <a:lvl6pPr marL="45715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6pPr>
            <a:lvl7pPr marL="914307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7pPr>
            <a:lvl8pPr marL="1371459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8pPr>
            <a:lvl9pPr marL="182861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9pPr>
          </a:lstStyle>
          <a:p>
            <a:pPr defTabSz="914358">
              <a:defRPr/>
            </a:pPr>
            <a:r>
              <a:rPr lang="en-AU" kern="0" dirty="0" smtClean="0">
                <a:latin typeface="Verdana"/>
              </a:rPr>
              <a:t>Application: EV charging</a:t>
            </a:r>
            <a:endParaRPr lang="en-AU" sz="1800" kern="0" dirty="0">
              <a:latin typeface="Verdana"/>
            </a:endParaRPr>
          </a:p>
        </p:txBody>
      </p:sp>
      <p:sp>
        <p:nvSpPr>
          <p:cNvPr id="66" name="Content Placeholder 5"/>
          <p:cNvSpPr txBox="1">
            <a:spLocks/>
          </p:cNvSpPr>
          <p:nvPr/>
        </p:nvSpPr>
        <p:spPr bwMode="auto">
          <a:xfrm>
            <a:off x="264020" y="831907"/>
            <a:ext cx="8346580" cy="1775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09" rIns="91423" bIns="45709" numCol="1" anchor="t" anchorCtr="0" compatLnSpc="1">
            <a:prstTxWarp prst="textNoShape">
              <a:avLst/>
            </a:prstTxWarp>
          </a:bodyPr>
          <a:lstStyle>
            <a:lvl1pPr marL="469824" indent="-46982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01" indent="-436491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11" indent="-39522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589" indent="-38728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573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700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7824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4950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075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358">
              <a:buClr>
                <a:srgbClr val="CC0000"/>
              </a:buClr>
              <a:buNone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Verdana"/>
              </a:rPr>
              <a:t>Online optimization of electric vehicle charging</a:t>
            </a:r>
            <a:endParaRPr lang="en-US" sz="2000" kern="0" dirty="0">
              <a:solidFill>
                <a:srgbClr val="000000"/>
              </a:solidFill>
              <a:latin typeface="Verdana"/>
            </a:endParaRPr>
          </a:p>
          <a:p>
            <a:pPr lvl="1" defTabSz="914358">
              <a:buClr>
                <a:srgbClr val="CC0000"/>
              </a:buClr>
              <a:defRPr/>
            </a:pPr>
            <a:r>
              <a:rPr lang="en-US" sz="1800" kern="0" dirty="0" smtClean="0">
                <a:solidFill>
                  <a:srgbClr val="000000"/>
                </a:solidFill>
                <a:latin typeface="Verdana"/>
              </a:rPr>
              <a:t>Enables mass deployment at much lower infrastructure costs</a:t>
            </a:r>
          </a:p>
          <a:p>
            <a:pPr lvl="1" defTabSz="914358">
              <a:buClr>
                <a:srgbClr val="CC0000"/>
              </a:buClr>
              <a:defRPr/>
            </a:pPr>
            <a:r>
              <a:rPr lang="en-US" sz="1800" kern="0" dirty="0" smtClean="0">
                <a:solidFill>
                  <a:srgbClr val="000000"/>
                </a:solidFill>
                <a:latin typeface="Verdana"/>
              </a:rPr>
              <a:t>First pilot @Caltech: 54 adaptive programmable chargers</a:t>
            </a:r>
            <a:endParaRPr lang="en-US" sz="1800" kern="0" dirty="0">
              <a:solidFill>
                <a:srgbClr val="000000"/>
              </a:solidFill>
              <a:latin typeface="Verdana"/>
            </a:endParaRPr>
          </a:p>
          <a:p>
            <a:pPr lvl="1" defTabSz="914358">
              <a:buClr>
                <a:srgbClr val="CC0000"/>
              </a:buClr>
              <a:defRPr/>
            </a:pPr>
            <a:r>
              <a:rPr lang="en-US" sz="1800" kern="0" dirty="0">
                <a:solidFill>
                  <a:srgbClr val="000000"/>
                </a:solidFill>
                <a:latin typeface="Verdana"/>
              </a:rPr>
              <a:t>2x 150kVA </a:t>
            </a:r>
            <a:r>
              <a:rPr lang="en-US" sz="1800" kern="0" dirty="0" smtClean="0">
                <a:solidFill>
                  <a:srgbClr val="000000"/>
                </a:solidFill>
                <a:latin typeface="Verdana"/>
              </a:rPr>
              <a:t>transformers, breakers, grid sensors, </a:t>
            </a:r>
            <a:r>
              <a:rPr lang="en-US" sz="1800" kern="0" dirty="0" err="1" smtClean="0">
                <a:solidFill>
                  <a:srgbClr val="000000"/>
                </a:solidFill>
                <a:latin typeface="Verdana"/>
              </a:rPr>
              <a:t>etc</a:t>
            </a:r>
            <a:endParaRPr lang="en-US" sz="1800" kern="0" dirty="0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21604"/>
            <a:ext cx="2849878" cy="21374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9325" y="3007595"/>
            <a:ext cx="934179" cy="124557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819474" y="2681689"/>
            <a:ext cx="1273003" cy="307771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pPr algn="r"/>
            <a:r>
              <a:rPr lang="en-US" sz="1400">
                <a:solidFill>
                  <a:srgbClr val="045BC0"/>
                </a:solidFill>
                <a:latin typeface="Verdana"/>
              </a:rPr>
              <a:t>m</a:t>
            </a:r>
            <a:r>
              <a:rPr lang="en-US" sz="1400" smtClean="0">
                <a:solidFill>
                  <a:srgbClr val="045BC0"/>
                </a:solidFill>
                <a:latin typeface="Verdana"/>
              </a:rPr>
              <a:t>ain panel</a:t>
            </a:r>
            <a:endParaRPr lang="en-US" sz="1400" kern="0" dirty="0">
              <a:solidFill>
                <a:srgbClr val="0000FF"/>
              </a:solidFill>
              <a:latin typeface="Verdana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7660" y="3033439"/>
            <a:ext cx="1636094" cy="12270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09060" y="2703678"/>
            <a:ext cx="2014151" cy="307771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45BC0"/>
                </a:solidFill>
                <a:latin typeface="Verdana"/>
              </a:rPr>
              <a:t>150kVA transformer</a:t>
            </a:r>
            <a:endParaRPr lang="en-US" sz="1400" kern="0" dirty="0">
              <a:solidFill>
                <a:srgbClr val="0000FF"/>
              </a:solidFill>
              <a:latin typeface="Verdana"/>
              <a:ea typeface="+mj-ea"/>
              <a:cs typeface="+mj-cs"/>
            </a:endParaRPr>
          </a:p>
        </p:txBody>
      </p:sp>
      <p:cxnSp>
        <p:nvCxnSpPr>
          <p:cNvPr id="43" name="Straight Connector 42"/>
          <p:cNvCxnSpPr>
            <a:endCxn id="32" idx="2"/>
          </p:cNvCxnSpPr>
          <p:nvPr/>
        </p:nvCxnSpPr>
        <p:spPr>
          <a:xfrm flipV="1">
            <a:off x="3268980" y="4253169"/>
            <a:ext cx="241025" cy="936051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83230" y="2703677"/>
            <a:ext cx="1024204" cy="307771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45BC0"/>
                </a:solidFill>
                <a:latin typeface="Verdana"/>
              </a:rPr>
              <a:t>charger</a:t>
            </a:r>
            <a:endParaRPr lang="en-US" sz="1400" kern="0" dirty="0">
              <a:solidFill>
                <a:srgbClr val="0000FF"/>
              </a:solidFill>
              <a:latin typeface="Verdana"/>
              <a:ea typeface="+mj-ea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779" y="2778425"/>
            <a:ext cx="1277646" cy="738658"/>
          </a:xfrm>
          <a:prstGeom prst="rect">
            <a:avLst/>
          </a:prstGeom>
          <a:noFill/>
          <a:ln w="38100">
            <a:solidFill>
              <a:srgbClr val="045BC0"/>
            </a:solidFill>
          </a:ln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1400" b="1" dirty="0" smtClean="0">
                <a:solidFill>
                  <a:srgbClr val="045BC0"/>
                </a:solidFill>
                <a:latin typeface="Verdana"/>
              </a:rPr>
              <a:t>Energized</a:t>
            </a:r>
          </a:p>
          <a:p>
            <a:r>
              <a:rPr lang="en-US" sz="1400" b="1" kern="0" dirty="0" smtClean="0">
                <a:solidFill>
                  <a:srgbClr val="045BC0"/>
                </a:solidFill>
                <a:latin typeface="Verdana"/>
                <a:ea typeface="+mj-ea"/>
                <a:cs typeface="+mj-cs"/>
              </a:rPr>
              <a:t>Feb 13 Sat</a:t>
            </a:r>
          </a:p>
          <a:p>
            <a:r>
              <a:rPr lang="en-US" sz="1400" b="1" kern="0" dirty="0" smtClean="0">
                <a:solidFill>
                  <a:srgbClr val="045BC0"/>
                </a:solidFill>
                <a:latin typeface="Verdana"/>
                <a:ea typeface="+mj-ea"/>
                <a:cs typeface="+mj-cs"/>
              </a:rPr>
              <a:t>2016</a:t>
            </a:r>
            <a:endParaRPr lang="en-US" sz="1400" b="1" kern="0" dirty="0">
              <a:solidFill>
                <a:srgbClr val="0000FF"/>
              </a:solidFill>
              <a:latin typeface="Verdana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0657" y="3044869"/>
            <a:ext cx="937414" cy="168816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71477" y="2703677"/>
            <a:ext cx="1200933" cy="307771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pPr algn="ctr"/>
            <a:r>
              <a:rPr lang="en-US" sz="1400" smtClean="0">
                <a:solidFill>
                  <a:srgbClr val="045BC0"/>
                </a:solidFill>
                <a:latin typeface="Verdana"/>
              </a:rPr>
              <a:t>debugging</a:t>
            </a:r>
            <a:endParaRPr lang="en-US" sz="1400" kern="0" dirty="0">
              <a:solidFill>
                <a:srgbClr val="0000FF"/>
              </a:solidFill>
              <a:latin typeface="Verdan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01212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0"/>
            <a:ext cx="80010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To develop technologies that will enable and guide the </a:t>
            </a:r>
            <a:r>
              <a:rPr lang="en-US" sz="2400" dirty="0">
                <a:solidFill>
                  <a:srgbClr val="0000FF"/>
                </a:solidFill>
              </a:rPr>
              <a:t>historic transformation </a:t>
            </a:r>
            <a:r>
              <a:rPr lang="en-US" sz="2400" dirty="0"/>
              <a:t>of our power system</a:t>
            </a:r>
          </a:p>
          <a:p>
            <a:pPr lvl="1"/>
            <a:r>
              <a:rPr lang="en-US" sz="2000" dirty="0"/>
              <a:t>Generation, transmission, distribution, consumption, storage</a:t>
            </a:r>
          </a:p>
          <a:p>
            <a:pPr lvl="1"/>
            <a:r>
              <a:rPr lang="en-US" sz="2000" dirty="0"/>
              <a:t>Devices, </a:t>
            </a:r>
            <a:r>
              <a:rPr lang="en-US" sz="2000" dirty="0" smtClean="0"/>
              <a:t>systems, </a:t>
            </a:r>
            <a:r>
              <a:rPr lang="en-US" sz="2000" dirty="0"/>
              <a:t>theory, algorithms</a:t>
            </a:r>
          </a:p>
          <a:p>
            <a:pPr lvl="1"/>
            <a:r>
              <a:rPr lang="en-US" sz="2000" dirty="0"/>
              <a:t>Control, optimization, </a:t>
            </a:r>
            <a:r>
              <a:rPr lang="en-US" sz="2000" dirty="0" err="1"/>
              <a:t>stochastics</a:t>
            </a:r>
            <a:r>
              <a:rPr lang="en-US" sz="2000" dirty="0"/>
              <a:t>, data, economics</a:t>
            </a:r>
          </a:p>
          <a:p>
            <a:pPr lvl="1"/>
            <a:endParaRPr lang="en-US" sz="600" dirty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9349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67818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Background: smart grid</a:t>
            </a:r>
          </a:p>
          <a:p>
            <a:pPr lvl="1"/>
            <a:endParaRPr lang="en-US" sz="700" dirty="0" smtClean="0"/>
          </a:p>
          <a:p>
            <a:pPr marL="0" indent="0">
              <a:buNone/>
            </a:pPr>
            <a:r>
              <a:rPr lang="en-US" dirty="0" smtClean="0"/>
              <a:t>Online OPF</a:t>
            </a:r>
          </a:p>
          <a:p>
            <a:pPr lvl="1"/>
            <a:r>
              <a:rPr lang="en-US" sz="2000" dirty="0"/>
              <a:t>Optimal power flow &amp; relaxations</a:t>
            </a:r>
          </a:p>
          <a:p>
            <a:pPr lvl="1"/>
            <a:r>
              <a:rPr lang="en-US" sz="2000" dirty="0" smtClean="0"/>
              <a:t>Online algorithm</a:t>
            </a:r>
          </a:p>
          <a:p>
            <a:pPr lvl="1"/>
            <a:r>
              <a:rPr lang="en-US" sz="2000" dirty="0" smtClean="0"/>
              <a:t>Analysis and simulations</a:t>
            </a:r>
          </a:p>
          <a:p>
            <a:pPr marL="0" indent="0">
              <a:buNone/>
            </a:pPr>
            <a:endParaRPr lang="en-US" sz="700" dirty="0"/>
          </a:p>
          <a:p>
            <a:pPr marL="0" indent="0">
              <a:buNone/>
            </a:pPr>
            <a:r>
              <a:rPr lang="en-US" dirty="0" smtClean="0"/>
              <a:t>Load-side frequency control</a:t>
            </a:r>
          </a:p>
          <a:p>
            <a:pPr lvl="1"/>
            <a:r>
              <a:rPr lang="en-US" sz="2000" dirty="0" smtClean="0"/>
              <a:t>Dynamic model &amp; design approach</a:t>
            </a:r>
          </a:p>
          <a:p>
            <a:pPr lvl="1"/>
            <a:r>
              <a:rPr lang="en-US" sz="2000" dirty="0" smtClean="0"/>
              <a:t>Distributed online algorithm</a:t>
            </a:r>
          </a:p>
          <a:p>
            <a:pPr lvl="1"/>
            <a:r>
              <a:rPr lang="en-US" sz="2000" dirty="0" smtClean="0"/>
              <a:t>Analysis and simulations</a:t>
            </a:r>
            <a:endParaRPr lang="en-US" sz="7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5257800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 smtClean="0">
                <a:solidFill>
                  <a:srgbClr val="0000FF"/>
                </a:solidFill>
              </a:rPr>
              <a:t>Zhao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Topcu</a:t>
            </a:r>
            <a:r>
              <a:rPr lang="en-US" dirty="0">
                <a:solidFill>
                  <a:srgbClr val="0000FF"/>
                </a:solidFill>
              </a:rPr>
              <a:t>, Li, </a:t>
            </a:r>
            <a:r>
              <a:rPr lang="en-US" dirty="0" smtClean="0">
                <a:solidFill>
                  <a:srgbClr val="0000FF"/>
                </a:solidFill>
              </a:rPr>
              <a:t>L, TAC 2014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	</a:t>
            </a:r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Zhao, L, </a:t>
            </a:r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 2014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	Zhao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et al</a:t>
            </a:r>
            <a:r>
              <a:rPr lang="en-US" dirty="0">
                <a:solidFill>
                  <a:srgbClr val="0000FF"/>
                </a:solidFill>
              </a:rPr>
              <a:t>:</a:t>
            </a:r>
            <a:r>
              <a:rPr lang="en-US" dirty="0" smtClean="0">
                <a:solidFill>
                  <a:srgbClr val="0000FF"/>
                </a:solidFill>
              </a:rPr>
              <a:t> CDC </a:t>
            </a:r>
            <a:r>
              <a:rPr lang="en-US" dirty="0">
                <a:solidFill>
                  <a:srgbClr val="0000FF"/>
                </a:solidFill>
              </a:rPr>
              <a:t>2014, </a:t>
            </a:r>
            <a:r>
              <a:rPr lang="en-US" dirty="0" smtClean="0">
                <a:solidFill>
                  <a:srgbClr val="0000FF"/>
                </a:solidFill>
              </a:rPr>
              <a:t>CISS 2015, PSCC 2016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29834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 err="1" smtClean="0">
                <a:solidFill>
                  <a:srgbClr val="0000FF"/>
                </a:solidFill>
              </a:rPr>
              <a:t>Gan</a:t>
            </a:r>
            <a:r>
              <a:rPr lang="en-US" dirty="0" smtClean="0">
                <a:solidFill>
                  <a:srgbClr val="0000FF"/>
                </a:solidFill>
              </a:rPr>
              <a:t> &amp; L, JSAC 2016</a:t>
            </a:r>
          </a:p>
        </p:txBody>
      </p:sp>
    </p:spTree>
    <p:extLst>
      <p:ext uri="{BB962C8B-B14F-4D97-AF65-F5344CB8AC3E}">
        <p14:creationId xmlns:p14="http://schemas.microsoft.com/office/powerpoint/2010/main" val="6473958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power flow (OPF)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5"/>
            <a:ext cx="8077200" cy="46481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OPF is solved routinely for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etwork control &amp; optimization decisions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arket operations &amp; pricing</a:t>
            </a:r>
          </a:p>
          <a:p>
            <a:pPr lvl="1"/>
            <a:r>
              <a:rPr lang="en-US" dirty="0" smtClean="0"/>
              <a:t>at timescales of </a:t>
            </a:r>
            <a:r>
              <a:rPr lang="en-US" dirty="0" err="1" smtClean="0"/>
              <a:t>mins</a:t>
            </a:r>
            <a:r>
              <a:rPr lang="en-US" dirty="0" smtClean="0"/>
              <a:t>, hours, days, …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Non-convex and hard to solve</a:t>
            </a:r>
          </a:p>
          <a:p>
            <a:pPr lvl="1"/>
            <a:r>
              <a:rPr lang="en-US" dirty="0" smtClean="0"/>
              <a:t>Huge literature since 1962</a:t>
            </a:r>
          </a:p>
          <a:p>
            <a:pPr lvl="1"/>
            <a:r>
              <a:rPr lang="en-US" dirty="0" smtClean="0"/>
              <a:t>Common practice: DC power flow (LP)</a:t>
            </a:r>
          </a:p>
          <a:p>
            <a:pPr lvl="1"/>
            <a:r>
              <a:rPr lang="en-US" dirty="0" smtClean="0"/>
              <a:t>Also: Newton-</a:t>
            </a:r>
            <a:r>
              <a:rPr lang="en-US" dirty="0" err="1" smtClean="0"/>
              <a:t>Raphson</a:t>
            </a:r>
            <a:r>
              <a:rPr lang="en-US" dirty="0" smtClean="0"/>
              <a:t>, </a:t>
            </a:r>
            <a:r>
              <a:rPr lang="en-US" dirty="0"/>
              <a:t>i</a:t>
            </a:r>
            <a:r>
              <a:rPr lang="en-US" dirty="0" smtClean="0"/>
              <a:t>nterior point, …</a:t>
            </a:r>
          </a:p>
          <a:p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092957"/>
              </p:ext>
            </p:extLst>
          </p:nvPr>
        </p:nvGraphicFramePr>
        <p:xfrm>
          <a:off x="1412875" y="5943600"/>
          <a:ext cx="5902325" cy="551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489" name="Equation" r:id="rId3" imgW="2044700" imgH="203200" progId="Equation.3">
                  <p:embed/>
                </p:oleObj>
              </mc:Choice>
              <mc:Fallback>
                <p:oleObj name="Equation" r:id="rId3" imgW="2044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2875" y="5943600"/>
                        <a:ext cx="5902325" cy="551472"/>
                      </a:xfrm>
                      <a:prstGeom prst="rect">
                        <a:avLst/>
                      </a:prstGeom>
                      <a:ln w="28575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32431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power flow (OPF)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5"/>
            <a:ext cx="8077200" cy="51053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OPF underlies many applications</a:t>
            </a:r>
          </a:p>
          <a:p>
            <a:pPr lvl="1"/>
            <a:r>
              <a:rPr lang="en-US" dirty="0" smtClean="0"/>
              <a:t>Unit commitment, economic dispatch</a:t>
            </a:r>
          </a:p>
          <a:p>
            <a:pPr lvl="1"/>
            <a:r>
              <a:rPr lang="en-US" dirty="0" smtClean="0"/>
              <a:t>State estimation</a:t>
            </a:r>
          </a:p>
          <a:p>
            <a:pPr lvl="1"/>
            <a:r>
              <a:rPr lang="en-US" dirty="0" smtClean="0"/>
              <a:t>Contingency analysis</a:t>
            </a:r>
          </a:p>
          <a:p>
            <a:pPr lvl="1"/>
            <a:r>
              <a:rPr lang="en-US" dirty="0" smtClean="0"/>
              <a:t>Feeder reconfiguration, topology control</a:t>
            </a:r>
          </a:p>
          <a:p>
            <a:pPr lvl="1"/>
            <a:r>
              <a:rPr lang="en-US" dirty="0"/>
              <a:t>Placement and sizing of capacitors, storage</a:t>
            </a:r>
          </a:p>
          <a:p>
            <a:pPr lvl="1"/>
            <a:r>
              <a:rPr lang="en-US" dirty="0" smtClean="0"/>
              <a:t>Volt/</a:t>
            </a:r>
            <a:r>
              <a:rPr lang="en-US" dirty="0" err="1" smtClean="0"/>
              <a:t>var</a:t>
            </a:r>
            <a:r>
              <a:rPr lang="en-US" dirty="0" smtClean="0"/>
              <a:t> control in distribution systems</a:t>
            </a:r>
          </a:p>
          <a:p>
            <a:pPr lvl="1"/>
            <a:r>
              <a:rPr lang="en-US" dirty="0" smtClean="0"/>
              <a:t>Demand </a:t>
            </a:r>
            <a:r>
              <a:rPr lang="en-US" dirty="0"/>
              <a:t>response, load control</a:t>
            </a:r>
          </a:p>
          <a:p>
            <a:pPr lvl="1"/>
            <a:r>
              <a:rPr lang="en-US" dirty="0"/>
              <a:t>Electric vehicle charging </a:t>
            </a:r>
            <a:endParaRPr lang="en-US" dirty="0" smtClean="0"/>
          </a:p>
          <a:p>
            <a:pPr lvl="1"/>
            <a:r>
              <a:rPr lang="en-US" dirty="0" smtClean="0"/>
              <a:t>Market power analysis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47128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 injection model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28600" y="3962400"/>
            <a:ext cx="8686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914400" y="1295400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Power flow equations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243584"/>
              </p:ext>
            </p:extLst>
          </p:nvPr>
        </p:nvGraphicFramePr>
        <p:xfrm>
          <a:off x="914400" y="2133600"/>
          <a:ext cx="758553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06" name="Equation" r:id="rId4" imgW="2933700" imgH="431800" progId="Equation.3">
                  <p:embed/>
                </p:oleObj>
              </mc:Choice>
              <mc:Fallback>
                <p:oleObj name="Equation" r:id="rId4" imgW="2933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2133600"/>
                        <a:ext cx="7585530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990600" y="4572000"/>
            <a:ext cx="8153400" cy="914400"/>
            <a:chOff x="990600" y="4572000"/>
            <a:chExt cx="8153400" cy="914400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5091248"/>
                </p:ext>
              </p:extLst>
            </p:nvPr>
          </p:nvGraphicFramePr>
          <p:xfrm>
            <a:off x="990600" y="4740386"/>
            <a:ext cx="5181600" cy="734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507" name="Equation" r:id="rId6" imgW="5676900" imgH="736600" progId="Equation.3">
                    <p:embed/>
                  </p:oleObj>
                </mc:Choice>
                <mc:Fallback>
                  <p:oleObj name="Equation" r:id="rId6" imgW="5676900" imgH="736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90600" y="4740386"/>
                          <a:ext cx="5181600" cy="7349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1153903"/>
                </p:ext>
              </p:extLst>
            </p:nvPr>
          </p:nvGraphicFramePr>
          <p:xfrm>
            <a:off x="6934200" y="4876800"/>
            <a:ext cx="1904507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508" name="Equation" r:id="rId8" imgW="2260600" imgH="635000" progId="Equation.3">
                    <p:embed/>
                  </p:oleObj>
                </mc:Choice>
                <mc:Fallback>
                  <p:oleObj name="Equation" r:id="rId8" imgW="2260600" imgH="635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934200" y="4876800"/>
                          <a:ext cx="1904507" cy="533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7"/>
            <p:cNvSpPr/>
            <p:nvPr/>
          </p:nvSpPr>
          <p:spPr bwMode="auto">
            <a:xfrm>
              <a:off x="6934200" y="4572000"/>
              <a:ext cx="2209800" cy="91440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8200" y="6096000"/>
            <a:ext cx="4872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OPF = QCQP   </a:t>
            </a:r>
            <a:r>
              <a:rPr lang="en-US" sz="2400" dirty="0" smtClean="0">
                <a:solidFill>
                  <a:srgbClr val="0000FF"/>
                </a:solidFill>
                <a:sym typeface="Wingdings"/>
              </a:rPr>
              <a:t>  SDP relaxation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0950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90600" y="1447800"/>
            <a:ext cx="7315200" cy="3352800"/>
            <a:chOff x="990600" y="1447800"/>
            <a:chExt cx="7315200" cy="3352800"/>
          </a:xfrm>
        </p:grpSpPr>
        <p:cxnSp>
          <p:nvCxnSpPr>
            <p:cNvPr id="38" name="Straight Connector 37"/>
            <p:cNvCxnSpPr/>
            <p:nvPr/>
          </p:nvCxnSpPr>
          <p:spPr>
            <a:xfrm flipV="1">
              <a:off x="1905000" y="3276600"/>
              <a:ext cx="3200400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1905000" y="28956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105400" y="2895602"/>
              <a:ext cx="0" cy="380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113341" y="2514600"/>
              <a:ext cx="334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495800" y="2448580"/>
              <a:ext cx="365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>
                  <a:solidFill>
                    <a:prstClr val="black"/>
                  </a:solidFill>
                  <a:latin typeface="Times New Roman"/>
                  <a:cs typeface="Times New Roman"/>
                </a:rPr>
                <a:t>j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62800" y="2438400"/>
              <a:ext cx="38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k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14478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47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9937688"/>
                </p:ext>
              </p:extLst>
            </p:nvPr>
          </p:nvGraphicFramePr>
          <p:xfrm>
            <a:off x="5108575" y="1600200"/>
            <a:ext cx="301625" cy="505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5799" name="Equation" r:id="rId4" imgW="342900" imgH="571500" progId="Equation.3">
                    <p:embed/>
                  </p:oleObj>
                </mc:Choice>
                <mc:Fallback>
                  <p:oleObj name="Equation" r:id="rId4" imgW="3429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108575" y="1600200"/>
                          <a:ext cx="301625" cy="50522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0" name="Straight Connector 49"/>
            <p:cNvCxnSpPr/>
            <p:nvPr/>
          </p:nvCxnSpPr>
          <p:spPr>
            <a:xfrm>
              <a:off x="7162800" y="3505200"/>
              <a:ext cx="0" cy="914400"/>
            </a:xfrm>
            <a:prstGeom prst="line">
              <a:avLst/>
            </a:prstGeom>
            <a:ln w="76200" cmpd="sng"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/>
            <p:nvPr/>
          </p:nvGrpSpPr>
          <p:grpSpPr>
            <a:xfrm>
              <a:off x="48006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23622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/>
            <p:cNvGrpSpPr/>
            <p:nvPr/>
          </p:nvGrpSpPr>
          <p:grpSpPr>
            <a:xfrm>
              <a:off x="5486400" y="2895600"/>
              <a:ext cx="2362200" cy="381002"/>
              <a:chOff x="2590800" y="1676400"/>
              <a:chExt cx="3200400" cy="381002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V="1">
                <a:off x="2590800" y="2057400"/>
                <a:ext cx="3200400" cy="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2590800" y="1676400"/>
                <a:ext cx="0" cy="381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5791200" y="1676402"/>
                <a:ext cx="0" cy="38099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5438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/>
            <p:cNvCxnSpPr/>
            <p:nvPr/>
          </p:nvCxnSpPr>
          <p:spPr>
            <a:xfrm>
              <a:off x="5257800" y="4800600"/>
              <a:ext cx="2590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7800" y="2895600"/>
              <a:ext cx="0" cy="19049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7848600" y="4495800"/>
              <a:ext cx="0" cy="304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543800" y="4495800"/>
              <a:ext cx="762000" cy="0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1447800"/>
              <a:ext cx="746760" cy="6096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28800" y="1447800"/>
              <a:ext cx="752395" cy="609600"/>
            </a:xfrm>
            <a:prstGeom prst="rect">
              <a:avLst/>
            </a:prstGeom>
          </p:spPr>
        </p:pic>
      </p:grp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353211"/>
              </p:ext>
            </p:extLst>
          </p:nvPr>
        </p:nvGraphicFramePr>
        <p:xfrm>
          <a:off x="2895600" y="2743200"/>
          <a:ext cx="1103313" cy="515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800" name="Equation" r:id="rId8" imgW="1358900" imgH="635000" progId="Equation.3">
                  <p:embed/>
                </p:oleObj>
              </mc:Choice>
              <mc:Fallback>
                <p:oleObj name="Equation" r:id="rId8" imgW="13589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95600" y="2743200"/>
                        <a:ext cx="1103313" cy="515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248400" y="5029200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irected graph </a:t>
            </a:r>
            <a:r>
              <a:rPr lang="en-US" sz="2800" i="1" dirty="0" smtClean="0">
                <a:latin typeface="Times New Roman"/>
                <a:cs typeface="Times New Roman"/>
              </a:rPr>
              <a:t>G</a:t>
            </a:r>
            <a:endParaRPr lang="en-US" sz="2400" dirty="0" smtClean="0"/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851919"/>
              </p:ext>
            </p:extLst>
          </p:nvPr>
        </p:nvGraphicFramePr>
        <p:xfrm>
          <a:off x="914400" y="2566639"/>
          <a:ext cx="381000" cy="557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801" name="Equation" r:id="rId10" imgW="139700" imgH="215900" progId="Equation.3">
                  <p:embed/>
                </p:oleObj>
              </mc:Choice>
              <mc:Fallback>
                <p:oleObj name="Equation" r:id="rId10" imgW="139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4400" y="2566639"/>
                        <a:ext cx="381000" cy="5575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486348"/>
              </p:ext>
            </p:extLst>
          </p:nvPr>
        </p:nvGraphicFramePr>
        <p:xfrm>
          <a:off x="2819400" y="3513546"/>
          <a:ext cx="1295400" cy="677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802" name="Equation" r:id="rId12" imgW="482600" imgH="266700" progId="Equation.3">
                  <p:embed/>
                </p:oleObj>
              </mc:Choice>
              <mc:Fallback>
                <p:oleObj name="Equation" r:id="rId12" imgW="482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19400" y="3513546"/>
                        <a:ext cx="1295400" cy="677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788388"/>
              </p:ext>
            </p:extLst>
          </p:nvPr>
        </p:nvGraphicFramePr>
        <p:xfrm>
          <a:off x="838200" y="4511675"/>
          <a:ext cx="2319338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803" name="Equation" r:id="rId14" imgW="863600" imgH="533400" progId="Equation.3">
                  <p:embed/>
                </p:oleObj>
              </mc:Choice>
              <mc:Fallback>
                <p:oleObj name="Equation" r:id="rId14" imgW="8636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38200" y="4511675"/>
                        <a:ext cx="2319338" cy="1355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081860"/>
              </p:ext>
            </p:extLst>
          </p:nvPr>
        </p:nvGraphicFramePr>
        <p:xfrm>
          <a:off x="838200" y="5943600"/>
          <a:ext cx="3341688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804" name="Equation" r:id="rId16" imgW="1244600" imgH="304800" progId="Equation.3">
                  <p:embed/>
                </p:oleObj>
              </mc:Choice>
              <mc:Fallback>
                <p:oleObj name="Equation" r:id="rId16" imgW="12446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8200" y="5943600"/>
                        <a:ext cx="3341688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4244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00600" y="1143000"/>
            <a:ext cx="271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Branch flow model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734788"/>
              </p:ext>
            </p:extLst>
          </p:nvPr>
        </p:nvGraphicFramePr>
        <p:xfrm>
          <a:off x="4876800" y="1868488"/>
          <a:ext cx="369093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906" name="Equation" r:id="rId4" imgW="4660900" imgH="1041400" progId="Equation.3">
                  <p:embed/>
                </p:oleObj>
              </mc:Choice>
              <mc:Fallback>
                <p:oleObj name="Equation" r:id="rId4" imgW="46609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6800" y="1868488"/>
                        <a:ext cx="3690938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723437"/>
              </p:ext>
            </p:extLst>
          </p:nvPr>
        </p:nvGraphicFramePr>
        <p:xfrm>
          <a:off x="4297363" y="2819400"/>
          <a:ext cx="484187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907" name="Equation" r:id="rId6" imgW="5194300" imgH="1739900" progId="Equation.3">
                  <p:embed/>
                </p:oleObj>
              </mc:Choice>
              <mc:Fallback>
                <p:oleObj name="Equation" r:id="rId6" imgW="5194300" imgH="173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97363" y="2819400"/>
                        <a:ext cx="4841875" cy="153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527948"/>
              </p:ext>
            </p:extLst>
          </p:nvPr>
        </p:nvGraphicFramePr>
        <p:xfrm>
          <a:off x="4762500" y="4794250"/>
          <a:ext cx="331470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908" name="Equation" r:id="rId8" imgW="1473200" imgH="457200" progId="Equation.3">
                  <p:embed/>
                </p:oleObj>
              </mc:Choice>
              <mc:Fallback>
                <p:oleObj name="Equation" r:id="rId8" imgW="1473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62500" y="4794250"/>
                        <a:ext cx="3314700" cy="1073150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981200" y="3810000"/>
            <a:ext cx="1878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00FF"/>
                </a:solidFill>
              </a:rPr>
              <a:t>d</a:t>
            </a:r>
            <a:r>
              <a:rPr lang="en-US" sz="2400" dirty="0" err="1" smtClean="0">
                <a:solidFill>
                  <a:srgbClr val="0000FF"/>
                </a:solidFill>
              </a:rPr>
              <a:t>ef</a:t>
            </a:r>
            <a:r>
              <a:rPr lang="en-US" sz="2400" dirty="0" smtClean="0">
                <a:solidFill>
                  <a:srgbClr val="0000FF"/>
                </a:solidFill>
              </a:rPr>
              <a:t> of power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57400" y="2971800"/>
            <a:ext cx="1827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“Ohm’s law”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76400" y="1981200"/>
            <a:ext cx="2186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balance</a:t>
            </a:r>
          </a:p>
        </p:txBody>
      </p:sp>
    </p:spTree>
    <p:extLst>
      <p:ext uri="{BB962C8B-B14F-4D97-AF65-F5344CB8AC3E}">
        <p14:creationId xmlns:p14="http://schemas.microsoft.com/office/powerpoint/2010/main" val="16436895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00600" y="1143000"/>
            <a:ext cx="271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Branch flow model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2986896"/>
              </p:ext>
            </p:extLst>
          </p:nvPr>
        </p:nvGraphicFramePr>
        <p:xfrm>
          <a:off x="4876800" y="1868488"/>
          <a:ext cx="369093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783" name="Equation" r:id="rId4" imgW="4660900" imgH="1041400" progId="Equation.3">
                  <p:embed/>
                </p:oleObj>
              </mc:Choice>
              <mc:Fallback>
                <p:oleObj name="Equation" r:id="rId4" imgW="46609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6800" y="1868488"/>
                        <a:ext cx="3690938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384132"/>
              </p:ext>
            </p:extLst>
          </p:nvPr>
        </p:nvGraphicFramePr>
        <p:xfrm>
          <a:off x="4297363" y="2819400"/>
          <a:ext cx="484187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784" name="Equation" r:id="rId6" imgW="5194300" imgH="1739900" progId="Equation.3">
                  <p:embed/>
                </p:oleObj>
              </mc:Choice>
              <mc:Fallback>
                <p:oleObj name="Equation" r:id="rId6" imgW="5194300" imgH="173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97363" y="2819400"/>
                        <a:ext cx="4841875" cy="153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21952"/>
              </p:ext>
            </p:extLst>
          </p:nvPr>
        </p:nvGraphicFramePr>
        <p:xfrm>
          <a:off x="4762500" y="4794250"/>
          <a:ext cx="331470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785" name="Equation" r:id="rId8" imgW="1473200" imgH="457200" progId="Equation.3">
                  <p:embed/>
                </p:oleObj>
              </mc:Choice>
              <mc:Fallback>
                <p:oleObj name="Equation" r:id="rId8" imgW="1473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62500" y="4794250"/>
                        <a:ext cx="3314700" cy="1073150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709772" y="5936159"/>
            <a:ext cx="39008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solidFill>
                  <a:srgbClr val="0000FF"/>
                </a:solidFill>
              </a:rPr>
              <a:t>DistFlow</a:t>
            </a:r>
            <a:r>
              <a:rPr lang="en-US" sz="2200" dirty="0" smtClean="0">
                <a:solidFill>
                  <a:srgbClr val="0000FF"/>
                </a:solidFill>
              </a:rPr>
              <a:t> equations (</a:t>
            </a:r>
            <a:r>
              <a:rPr lang="en-US" sz="2200" dirty="0" smtClean="0">
                <a:solidFill>
                  <a:srgbClr val="FF0000"/>
                </a:solidFill>
              </a:rPr>
              <a:t>radial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nk</a:t>
            </a:r>
            <a:r>
              <a:rPr lang="en-US" sz="2200" dirty="0" smtClean="0">
                <a:solidFill>
                  <a:srgbClr val="0000FF"/>
                </a:solidFill>
              </a:rPr>
              <a:t>) </a:t>
            </a:r>
          </a:p>
          <a:p>
            <a:r>
              <a:rPr lang="en-US" sz="2200" dirty="0" err="1" smtClean="0">
                <a:solidFill>
                  <a:srgbClr val="0000FF"/>
                </a:solidFill>
              </a:rPr>
              <a:t>Baran</a:t>
            </a:r>
            <a:r>
              <a:rPr lang="en-US" sz="2200" dirty="0" smtClean="0">
                <a:solidFill>
                  <a:srgbClr val="0000FF"/>
                </a:solidFill>
              </a:rPr>
              <a:t> &amp; Wu, 1989</a:t>
            </a:r>
            <a:endParaRPr lang="en-US" sz="22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956126" y="2525810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l</a:t>
            </a:r>
            <a:r>
              <a:rPr lang="en-US" sz="2400" dirty="0" smtClean="0">
                <a:solidFill>
                  <a:srgbClr val="0000FF"/>
                </a:solidFill>
              </a:rPr>
              <a:t>inear</a:t>
            </a:r>
          </a:p>
        </p:txBody>
      </p:sp>
      <p:sp>
        <p:nvSpPr>
          <p:cNvPr id="13" name="Right Brace 12"/>
          <p:cNvSpPr/>
          <p:nvPr/>
        </p:nvSpPr>
        <p:spPr bwMode="auto">
          <a:xfrm flipH="1">
            <a:off x="3733800" y="1828800"/>
            <a:ext cx="381000" cy="1905000"/>
          </a:xfrm>
          <a:prstGeom prst="rightBrace">
            <a:avLst>
              <a:gd name="adj1" fmla="val 40710"/>
              <a:gd name="adj2" fmla="val 50000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95600" y="3810000"/>
            <a:ext cx="1450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quadratic</a:t>
            </a:r>
          </a:p>
        </p:txBody>
      </p:sp>
    </p:spTree>
    <p:extLst>
      <p:ext uri="{BB962C8B-B14F-4D97-AF65-F5344CB8AC3E}">
        <p14:creationId xmlns:p14="http://schemas.microsoft.com/office/powerpoint/2010/main" val="28049166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Key message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219200"/>
            <a:ext cx="86106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Large network of DERs</a:t>
            </a:r>
          </a:p>
          <a:p>
            <a:pPr lvl="1"/>
            <a:r>
              <a:rPr lang="en-US" dirty="0" smtClean="0"/>
              <a:t>Real-time optimization at scale</a:t>
            </a:r>
          </a:p>
          <a:p>
            <a:pPr lvl="1"/>
            <a:r>
              <a:rPr lang="en-US" dirty="0" smtClean="0"/>
              <a:t>Computational challenge: power flow solution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Online optimization </a:t>
            </a:r>
            <a:r>
              <a:rPr lang="en-US" sz="2000" dirty="0" smtClean="0"/>
              <a:t>[feedback control]</a:t>
            </a:r>
            <a:endParaRPr lang="en-US" sz="1400" dirty="0" smtClean="0"/>
          </a:p>
          <a:p>
            <a:pPr lvl="1"/>
            <a:r>
              <a:rPr lang="en-US" dirty="0" smtClean="0"/>
              <a:t>Network computes power flow solutions in real time at scale for free</a:t>
            </a:r>
          </a:p>
          <a:p>
            <a:pPr lvl="1"/>
            <a:r>
              <a:rPr lang="en-US" dirty="0" smtClean="0"/>
              <a:t>Exploit it for our optimization/control</a:t>
            </a:r>
          </a:p>
          <a:p>
            <a:pPr lvl="1"/>
            <a:r>
              <a:rPr lang="en-US" dirty="0" smtClean="0"/>
              <a:t>Naturally adapts to evolving network conditions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Examples</a:t>
            </a:r>
            <a:endParaRPr lang="en-US" dirty="0"/>
          </a:p>
          <a:p>
            <a:pPr lvl="1"/>
            <a:r>
              <a:rPr lang="en-US" dirty="0" smtClean="0"/>
              <a:t>Slow timescale: OPF</a:t>
            </a:r>
          </a:p>
          <a:p>
            <a:pPr lvl="1"/>
            <a:r>
              <a:rPr lang="en-US" dirty="0" smtClean="0"/>
              <a:t>Fast timescale: frequency control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1150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00600" y="1143000"/>
            <a:ext cx="271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Branch flow model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38200" y="1143000"/>
            <a:ext cx="285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Bus injection model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748691"/>
              </p:ext>
            </p:extLst>
          </p:nvPr>
        </p:nvGraphicFramePr>
        <p:xfrm>
          <a:off x="1295400" y="4876800"/>
          <a:ext cx="197326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0034" name="Equation" r:id="rId4" imgW="2578100" imgH="546100" progId="Equation.3">
                  <p:embed/>
                </p:oleObj>
              </mc:Choice>
              <mc:Fallback>
                <p:oleObj name="Equation" r:id="rId4" imgW="25781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4876800"/>
                        <a:ext cx="1973263" cy="4349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923544"/>
              </p:ext>
            </p:extLst>
          </p:nvPr>
        </p:nvGraphicFramePr>
        <p:xfrm>
          <a:off x="4876800" y="1868488"/>
          <a:ext cx="369093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0035" name="Equation" r:id="rId6" imgW="4660900" imgH="1041400" progId="Equation.3">
                  <p:embed/>
                </p:oleObj>
              </mc:Choice>
              <mc:Fallback>
                <p:oleObj name="Equation" r:id="rId6" imgW="46609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76800" y="1868488"/>
                        <a:ext cx="3690938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451135"/>
              </p:ext>
            </p:extLst>
          </p:nvPr>
        </p:nvGraphicFramePr>
        <p:xfrm>
          <a:off x="4297363" y="2819400"/>
          <a:ext cx="484187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0036" name="Equation" r:id="rId8" imgW="5194300" imgH="1739900" progId="Equation.3">
                  <p:embed/>
                </p:oleObj>
              </mc:Choice>
              <mc:Fallback>
                <p:oleObj name="Equation" r:id="rId8" imgW="5194300" imgH="173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97363" y="2819400"/>
                        <a:ext cx="4841875" cy="153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71984"/>
              </p:ext>
            </p:extLst>
          </p:nvPr>
        </p:nvGraphicFramePr>
        <p:xfrm>
          <a:off x="4762500" y="4797425"/>
          <a:ext cx="33147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0037" name="Equation" r:id="rId10" imgW="1473200" imgH="228600" progId="Equation.3">
                  <p:embed/>
                </p:oleObj>
              </mc:Choice>
              <mc:Fallback>
                <p:oleObj name="Equation" r:id="rId10" imgW="1473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62500" y="4797425"/>
                        <a:ext cx="3314700" cy="5365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709772" y="5936159"/>
            <a:ext cx="39008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solidFill>
                  <a:srgbClr val="0000FF"/>
                </a:solidFill>
              </a:rPr>
              <a:t>DistFlow</a:t>
            </a:r>
            <a:r>
              <a:rPr lang="en-US" sz="2200" dirty="0" smtClean="0">
                <a:solidFill>
                  <a:srgbClr val="0000FF"/>
                </a:solidFill>
              </a:rPr>
              <a:t> equations (</a:t>
            </a:r>
            <a:r>
              <a:rPr lang="en-US" sz="2200" dirty="0" smtClean="0">
                <a:solidFill>
                  <a:srgbClr val="FF0000"/>
                </a:solidFill>
              </a:rPr>
              <a:t>radial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</a:rPr>
              <a:t>nk</a:t>
            </a:r>
            <a:r>
              <a:rPr lang="en-US" sz="2200" dirty="0" smtClean="0">
                <a:solidFill>
                  <a:srgbClr val="0000FF"/>
                </a:solidFill>
              </a:rPr>
              <a:t>) </a:t>
            </a:r>
          </a:p>
          <a:p>
            <a:r>
              <a:rPr lang="en-US" sz="2200" dirty="0" err="1" smtClean="0">
                <a:solidFill>
                  <a:srgbClr val="0000FF"/>
                </a:solidFill>
              </a:rPr>
              <a:t>Baran</a:t>
            </a:r>
            <a:r>
              <a:rPr lang="en-US" sz="2200" dirty="0" smtClean="0">
                <a:solidFill>
                  <a:srgbClr val="0000FF"/>
                </a:solidFill>
              </a:rPr>
              <a:t> &amp; Wu, 1989</a:t>
            </a:r>
            <a:endParaRPr lang="en-US" sz="2200" dirty="0">
              <a:solidFill>
                <a:srgbClr val="0000FF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217044"/>
              </p:ext>
            </p:extLst>
          </p:nvPr>
        </p:nvGraphicFramePr>
        <p:xfrm>
          <a:off x="152400" y="1828800"/>
          <a:ext cx="3657600" cy="1018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0038" name="Equation" r:id="rId12" imgW="1549400" imgH="431800" progId="Equation.3">
                  <p:embed/>
                </p:oleObj>
              </mc:Choice>
              <mc:Fallback>
                <p:oleObj name="Equation" r:id="rId12" imgW="1549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2400" y="1828800"/>
                        <a:ext cx="3657600" cy="1018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19964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00600" y="1143000"/>
            <a:ext cx="271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Branch flow model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38200" y="1143000"/>
            <a:ext cx="285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Bus injection model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64628"/>
              </p:ext>
            </p:extLst>
          </p:nvPr>
        </p:nvGraphicFramePr>
        <p:xfrm>
          <a:off x="1295400" y="4876800"/>
          <a:ext cx="197326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857" name="Equation" r:id="rId4" imgW="2578100" imgH="546100" progId="Equation.3">
                  <p:embed/>
                </p:oleObj>
              </mc:Choice>
              <mc:Fallback>
                <p:oleObj name="Equation" r:id="rId4" imgW="25781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5400" y="4876800"/>
                        <a:ext cx="1973263" cy="4349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103144"/>
              </p:ext>
            </p:extLst>
          </p:nvPr>
        </p:nvGraphicFramePr>
        <p:xfrm>
          <a:off x="4876800" y="1868488"/>
          <a:ext cx="369093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858" name="Equation" r:id="rId6" imgW="4660900" imgH="1041400" progId="Equation.3">
                  <p:embed/>
                </p:oleObj>
              </mc:Choice>
              <mc:Fallback>
                <p:oleObj name="Equation" r:id="rId6" imgW="46609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76800" y="1868488"/>
                        <a:ext cx="3690938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858243"/>
              </p:ext>
            </p:extLst>
          </p:nvPr>
        </p:nvGraphicFramePr>
        <p:xfrm>
          <a:off x="4297363" y="2819400"/>
          <a:ext cx="484187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859" name="Equation" r:id="rId8" imgW="5194300" imgH="1739900" progId="Equation.3">
                  <p:embed/>
                </p:oleObj>
              </mc:Choice>
              <mc:Fallback>
                <p:oleObj name="Equation" r:id="rId8" imgW="5194300" imgH="173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97363" y="2819400"/>
                        <a:ext cx="4841875" cy="153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572000" y="4800600"/>
            <a:ext cx="3448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+  cycle condition on 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867866"/>
              </p:ext>
            </p:extLst>
          </p:nvPr>
        </p:nvGraphicFramePr>
        <p:xfrm>
          <a:off x="4610100" y="5483225"/>
          <a:ext cx="33147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860" name="Equation" r:id="rId10" imgW="1473200" imgH="228600" progId="Equation.3">
                  <p:embed/>
                </p:oleObj>
              </mc:Choice>
              <mc:Fallback>
                <p:oleObj name="Equation" r:id="rId10" imgW="1473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10100" y="5483225"/>
                        <a:ext cx="3314700" cy="5365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574411"/>
              </p:ext>
            </p:extLst>
          </p:nvPr>
        </p:nvGraphicFramePr>
        <p:xfrm>
          <a:off x="152400" y="1828800"/>
          <a:ext cx="3657600" cy="1018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861" name="Equation" r:id="rId12" imgW="1549400" imgH="431800" progId="Equation.3">
                  <p:embed/>
                </p:oleObj>
              </mc:Choice>
              <mc:Fallback>
                <p:oleObj name="Equation" r:id="rId12" imgW="1549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2400" y="1828800"/>
                        <a:ext cx="3657600" cy="1018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15733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Cycle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95400"/>
            <a:ext cx="7924800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relaxed solution     satisfies the </a:t>
            </a:r>
            <a:r>
              <a:rPr lang="en-US" dirty="0" smtClean="0">
                <a:solidFill>
                  <a:srgbClr val="0000FF"/>
                </a:solidFill>
              </a:rPr>
              <a:t>cycle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condition</a:t>
            </a:r>
            <a:r>
              <a:rPr lang="en-US" dirty="0" smtClean="0"/>
              <a:t> if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66800" y="3741003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</a:t>
            </a:r>
            <a:r>
              <a:rPr lang="en-US" sz="2400" dirty="0" smtClean="0">
                <a:solidFill>
                  <a:srgbClr val="0000FF"/>
                </a:solidFill>
              </a:rPr>
              <a:t>ncidence matrix;</a:t>
            </a:r>
          </a:p>
          <a:p>
            <a:r>
              <a:rPr lang="en-US" sz="2400" dirty="0">
                <a:solidFill>
                  <a:srgbClr val="0000FF"/>
                </a:solidFill>
              </a:rPr>
              <a:t>d</a:t>
            </a:r>
            <a:r>
              <a:rPr lang="en-US" sz="2400" dirty="0" smtClean="0">
                <a:solidFill>
                  <a:srgbClr val="0000FF"/>
                </a:solidFill>
              </a:rPr>
              <a:t>epends on topology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3320462" y="2895600"/>
            <a:ext cx="304800" cy="838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4806950" y="2895600"/>
            <a:ext cx="381000" cy="685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7264894"/>
              </p:ext>
            </p:extLst>
          </p:nvPr>
        </p:nvGraphicFramePr>
        <p:xfrm>
          <a:off x="2016950" y="2438400"/>
          <a:ext cx="4993450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602" name="Equation" r:id="rId3" imgW="5918200" imgH="482600" progId="Equation.3">
                  <p:embed/>
                </p:oleObj>
              </mc:Choice>
              <mc:Fallback>
                <p:oleObj name="Equation" r:id="rId3" imgW="59182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6950" y="2438400"/>
                        <a:ext cx="4993450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604814"/>
              </p:ext>
            </p:extLst>
          </p:nvPr>
        </p:nvGraphicFramePr>
        <p:xfrm>
          <a:off x="4419600" y="1447800"/>
          <a:ext cx="29220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603" name="Equation" r:id="rId5" imgW="266700" imgH="266700" progId="Equation.3">
                  <p:embed/>
                </p:oleObj>
              </mc:Choice>
              <mc:Fallback>
                <p:oleObj name="Equation" r:id="rId5" imgW="266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19600" y="1447800"/>
                        <a:ext cx="292203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749154"/>
              </p:ext>
            </p:extLst>
          </p:nvPr>
        </p:nvGraphicFramePr>
        <p:xfrm>
          <a:off x="5227983" y="3657600"/>
          <a:ext cx="300161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604" name="Equation" r:id="rId7" imgW="1384300" imgH="508000" progId="Equation.3">
                  <p:embed/>
                </p:oleObj>
              </mc:Choice>
              <mc:Fallback>
                <p:oleObj name="Equation" r:id="rId7" imgW="13843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27983" y="3657600"/>
                        <a:ext cx="3001617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2716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00600" y="1143000"/>
            <a:ext cx="271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Branch flow model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38200" y="1143000"/>
            <a:ext cx="285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Bus injection model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921533"/>
              </p:ext>
            </p:extLst>
          </p:nvPr>
        </p:nvGraphicFramePr>
        <p:xfrm>
          <a:off x="152400" y="1828800"/>
          <a:ext cx="3657600" cy="1018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262" name="Equation" r:id="rId4" imgW="1549400" imgH="431800" progId="Equation.3">
                  <p:embed/>
                </p:oleObj>
              </mc:Choice>
              <mc:Fallback>
                <p:oleObj name="Equation" r:id="rId4" imgW="1549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828800"/>
                        <a:ext cx="3657600" cy="1018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0475"/>
              </p:ext>
            </p:extLst>
          </p:nvPr>
        </p:nvGraphicFramePr>
        <p:xfrm>
          <a:off x="762000" y="4876800"/>
          <a:ext cx="197326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263" name="Equation" r:id="rId6" imgW="2578100" imgH="546100" progId="Equation.3">
                  <p:embed/>
                </p:oleObj>
              </mc:Choice>
              <mc:Fallback>
                <p:oleObj name="Equation" r:id="rId6" imgW="25781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000" y="4876800"/>
                        <a:ext cx="1973263" cy="4349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685151"/>
              </p:ext>
            </p:extLst>
          </p:nvPr>
        </p:nvGraphicFramePr>
        <p:xfrm>
          <a:off x="4876800" y="1868488"/>
          <a:ext cx="369093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264" name="Equation" r:id="rId8" imgW="4660900" imgH="1041400" progId="Equation.3">
                  <p:embed/>
                </p:oleObj>
              </mc:Choice>
              <mc:Fallback>
                <p:oleObj name="Equation" r:id="rId8" imgW="46609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76800" y="1868488"/>
                        <a:ext cx="3690938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487915"/>
              </p:ext>
            </p:extLst>
          </p:nvPr>
        </p:nvGraphicFramePr>
        <p:xfrm>
          <a:off x="4297363" y="2819400"/>
          <a:ext cx="484187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265" name="Equation" r:id="rId10" imgW="5194300" imgH="1739900" progId="Equation.3">
                  <p:embed/>
                </p:oleObj>
              </mc:Choice>
              <mc:Fallback>
                <p:oleObj name="Equation" r:id="rId10" imgW="5194300" imgH="173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97363" y="2819400"/>
                        <a:ext cx="4841875" cy="153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572000" y="4800600"/>
            <a:ext cx="3448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+  cycle condition on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72200" y="6211669"/>
            <a:ext cx="2759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[</a:t>
            </a:r>
            <a:r>
              <a:rPr lang="en-US" dirty="0" err="1" smtClean="0">
                <a:solidFill>
                  <a:srgbClr val="0000FF"/>
                </a:solidFill>
              </a:rPr>
              <a:t>Farivar</a:t>
            </a:r>
            <a:r>
              <a:rPr lang="en-US" dirty="0" smtClean="0">
                <a:solidFill>
                  <a:srgbClr val="0000FF"/>
                </a:solidFill>
              </a:rPr>
              <a:t> &amp; Low 2013 TPS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Bose et al 2012 </a:t>
            </a:r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]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5800" y="6248400"/>
            <a:ext cx="3288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0000FF"/>
                </a:solidFill>
              </a:rPr>
              <a:t>Theorem</a:t>
            </a:r>
            <a:r>
              <a:rPr lang="en-US" sz="2400" dirty="0" smtClean="0">
                <a:solidFill>
                  <a:srgbClr val="0000FF"/>
                </a:solidFill>
              </a:rPr>
              <a:t>:  BIM = BFM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7322"/>
              </p:ext>
            </p:extLst>
          </p:nvPr>
        </p:nvGraphicFramePr>
        <p:xfrm>
          <a:off x="4610100" y="5483225"/>
          <a:ext cx="33147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266" name="Equation" r:id="rId12" imgW="1473200" imgH="228600" progId="Equation.3">
                  <p:embed/>
                </p:oleObj>
              </mc:Choice>
              <mc:Fallback>
                <p:oleObj name="Equation" r:id="rId12" imgW="1473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10100" y="5483225"/>
                        <a:ext cx="3314700" cy="5365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78828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102" y="1447800"/>
            <a:ext cx="8738242" cy="4832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/>
              <a:t>BFM and BIM are </a:t>
            </a:r>
            <a:r>
              <a:rPr lang="en-US" sz="2800" b="1" dirty="0" smtClean="0">
                <a:solidFill>
                  <a:srgbClr val="0000FF"/>
                </a:solidFill>
              </a:rPr>
              <a:t>equivalent</a:t>
            </a:r>
            <a:r>
              <a:rPr lang="en-US" sz="2800" b="1" dirty="0" smtClean="0"/>
              <a:t> </a:t>
            </a:r>
            <a:r>
              <a:rPr lang="en-US" sz="2800" dirty="0" smtClean="0"/>
              <a:t>(nonlinear </a:t>
            </a:r>
            <a:r>
              <a:rPr lang="en-US" sz="2800" dirty="0" err="1" smtClean="0"/>
              <a:t>bijection</a:t>
            </a:r>
            <a:r>
              <a:rPr lang="en-US" sz="2800" dirty="0" smtClean="0"/>
              <a:t>)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… but some results are easier to formulate or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 prove in one than the other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BFM is much more </a:t>
            </a:r>
            <a:r>
              <a:rPr lang="en-US" sz="2800" dirty="0" smtClean="0">
                <a:solidFill>
                  <a:srgbClr val="0000FF"/>
                </a:solidFill>
              </a:rPr>
              <a:t>numerically stable </a:t>
            </a:r>
            <a:endParaRPr lang="en-US" sz="2800" dirty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BFM is useful for </a:t>
            </a:r>
            <a:r>
              <a:rPr lang="en-US" sz="2800" dirty="0" smtClean="0">
                <a:solidFill>
                  <a:srgbClr val="0000FF"/>
                </a:solidFill>
              </a:rPr>
              <a:t>radial</a:t>
            </a:r>
            <a:r>
              <a:rPr lang="en-US" sz="2800" dirty="0" smtClean="0"/>
              <a:t> networks</a:t>
            </a:r>
          </a:p>
          <a:p>
            <a:pPr marL="800053" lvl="1" indent="-342900">
              <a:buFont typeface="Arial"/>
              <a:buChar char="•"/>
            </a:pPr>
            <a:r>
              <a:rPr lang="en-US" sz="2800" dirty="0" smtClean="0"/>
              <a:t>Extremely efficient computation (BFS)</a:t>
            </a:r>
          </a:p>
          <a:p>
            <a:pPr marL="800053" lvl="1" indent="-342900">
              <a:buFont typeface="Arial"/>
              <a:buChar char="•"/>
            </a:pPr>
            <a:r>
              <a:rPr lang="en-US" sz="2800" dirty="0" smtClean="0"/>
              <a:t>Much better linearization</a:t>
            </a:r>
          </a:p>
          <a:p>
            <a:pPr marL="800053" lvl="1" indent="-342900">
              <a:buFont typeface="Arial"/>
              <a:buChar char="•"/>
            </a:pPr>
            <a:r>
              <a:rPr lang="en-US" sz="2800" dirty="0" smtClean="0"/>
              <a:t>Compact extension to multiphase unbalanced </a:t>
            </a:r>
            <a:r>
              <a:rPr lang="en-US" sz="2800" dirty="0" err="1" smtClean="0"/>
              <a:t>nk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6845002" y="6214646"/>
            <a:ext cx="2070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</a:rPr>
              <a:t>Gan</a:t>
            </a:r>
            <a:r>
              <a:rPr lang="en-US" sz="1600" dirty="0" smtClean="0">
                <a:solidFill>
                  <a:srgbClr val="0000FF"/>
                </a:solidFill>
              </a:rPr>
              <a:t> &amp; L PSCC 2014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617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00600" y="1143000"/>
            <a:ext cx="271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Branch flow model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268467"/>
              </p:ext>
            </p:extLst>
          </p:nvPr>
        </p:nvGraphicFramePr>
        <p:xfrm>
          <a:off x="4876800" y="1868488"/>
          <a:ext cx="369093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8330" name="Equation" r:id="rId4" imgW="4660900" imgH="1041400" progId="Equation.3">
                  <p:embed/>
                </p:oleObj>
              </mc:Choice>
              <mc:Fallback>
                <p:oleObj name="Equation" r:id="rId4" imgW="46609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6800" y="1868488"/>
                        <a:ext cx="3690938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244816"/>
              </p:ext>
            </p:extLst>
          </p:nvPr>
        </p:nvGraphicFramePr>
        <p:xfrm>
          <a:off x="4297363" y="2819400"/>
          <a:ext cx="484187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8331" name="Equation" r:id="rId6" imgW="5194300" imgH="1739900" progId="Equation.3">
                  <p:embed/>
                </p:oleObj>
              </mc:Choice>
              <mc:Fallback>
                <p:oleObj name="Equation" r:id="rId6" imgW="5194300" imgH="173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97363" y="2819400"/>
                        <a:ext cx="4841875" cy="153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572000" y="4800600"/>
            <a:ext cx="3448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+  cycle condition on 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628854"/>
              </p:ext>
            </p:extLst>
          </p:nvPr>
        </p:nvGraphicFramePr>
        <p:xfrm>
          <a:off x="4610100" y="5483225"/>
          <a:ext cx="33147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8332" name="Equation" r:id="rId8" imgW="1473200" imgH="228600" progId="Equation.3">
                  <p:embed/>
                </p:oleObj>
              </mc:Choice>
              <mc:Fallback>
                <p:oleObj name="Equation" r:id="rId8" imgW="1473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10100" y="5483225"/>
                        <a:ext cx="3314700" cy="5365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96843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SOCP relaxation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00600" y="1143000"/>
            <a:ext cx="271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Branch flow model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230662"/>
              </p:ext>
            </p:extLst>
          </p:nvPr>
        </p:nvGraphicFramePr>
        <p:xfrm>
          <a:off x="4876800" y="1868488"/>
          <a:ext cx="369093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787" name="Equation" r:id="rId4" imgW="4660900" imgH="1041400" progId="Equation.3">
                  <p:embed/>
                </p:oleObj>
              </mc:Choice>
              <mc:Fallback>
                <p:oleObj name="Equation" r:id="rId4" imgW="46609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6800" y="1868488"/>
                        <a:ext cx="3690938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404130"/>
              </p:ext>
            </p:extLst>
          </p:nvPr>
        </p:nvGraphicFramePr>
        <p:xfrm>
          <a:off x="4297363" y="2819400"/>
          <a:ext cx="484187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788" name="Equation" r:id="rId6" imgW="5194300" imgH="1739900" progId="Equation.3">
                  <p:embed/>
                </p:oleObj>
              </mc:Choice>
              <mc:Fallback>
                <p:oleObj name="Equation" r:id="rId6" imgW="5194300" imgH="173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97363" y="2819400"/>
                        <a:ext cx="4841875" cy="153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628854"/>
              </p:ext>
            </p:extLst>
          </p:nvPr>
        </p:nvGraphicFramePr>
        <p:xfrm>
          <a:off x="4610100" y="5483225"/>
          <a:ext cx="33147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789" name="Equation" r:id="rId8" imgW="1473200" imgH="228600" progId="Equation.3">
                  <p:embed/>
                </p:oleObj>
              </mc:Choice>
              <mc:Fallback>
                <p:oleObj name="Equation" r:id="rId8" imgW="1473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10100" y="5483225"/>
                        <a:ext cx="3314700" cy="5365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11234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443720"/>
              </p:ext>
            </p:extLst>
          </p:nvPr>
        </p:nvGraphicFramePr>
        <p:xfrm>
          <a:off x="914400" y="1447800"/>
          <a:ext cx="4904486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786" name="Equation" r:id="rId4" imgW="2032000" imgH="723900" progId="Equation.3">
                  <p:embed/>
                </p:oleObj>
              </mc:Choice>
              <mc:Fallback>
                <p:oleObj name="Equation" r:id="rId4" imgW="2032000" imgH="723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447800"/>
                        <a:ext cx="4904486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791200" y="3429000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nonconvex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Optimal power flow (OPF)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947678"/>
              </p:ext>
            </p:extLst>
          </p:nvPr>
        </p:nvGraphicFramePr>
        <p:xfrm>
          <a:off x="1856486" y="3429000"/>
          <a:ext cx="32797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787" name="Equation" r:id="rId6" imgW="1358900" imgH="203200" progId="Equation.3">
                  <p:embed/>
                </p:oleObj>
              </mc:Choice>
              <mc:Fallback>
                <p:oleObj name="Equation" r:id="rId6" imgW="1358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56486" y="3429000"/>
                        <a:ext cx="3279775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97375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326813"/>
              </p:ext>
            </p:extLst>
          </p:nvPr>
        </p:nvGraphicFramePr>
        <p:xfrm>
          <a:off x="914400" y="1447800"/>
          <a:ext cx="4904486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49" name="Equation" r:id="rId4" imgW="2032000" imgH="723900" progId="Equation.3">
                  <p:embed/>
                </p:oleObj>
              </mc:Choice>
              <mc:Fallback>
                <p:oleObj name="Equation" r:id="rId4" imgW="2032000" imgH="723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447800"/>
                        <a:ext cx="4904486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791200" y="3429000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nonconvex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Optimal power flow (OPF)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836260"/>
              </p:ext>
            </p:extLst>
          </p:nvPr>
        </p:nvGraphicFramePr>
        <p:xfrm>
          <a:off x="1856486" y="3429000"/>
          <a:ext cx="32797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50" name="Equation" r:id="rId6" imgW="1358900" imgH="203200" progId="Equation.3">
                  <p:embed/>
                </p:oleObj>
              </mc:Choice>
              <mc:Fallback>
                <p:oleObj name="Equation" r:id="rId6" imgW="1358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56486" y="3429000"/>
                        <a:ext cx="3279775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/>
          <p:nvPr/>
        </p:nvCxnSpPr>
        <p:spPr bwMode="auto">
          <a:xfrm flipV="1">
            <a:off x="2362200" y="3429000"/>
            <a:ext cx="2286000" cy="6096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4838576"/>
              </p:ext>
            </p:extLst>
          </p:nvPr>
        </p:nvGraphicFramePr>
        <p:xfrm>
          <a:off x="1905000" y="4267200"/>
          <a:ext cx="25749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51" name="Equation" r:id="rId8" imgW="1066800" imgH="203200" progId="Equation.3">
                  <p:embed/>
                </p:oleObj>
              </mc:Choice>
              <mc:Fallback>
                <p:oleObj name="Equation" r:id="rId8" imgW="1066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05000" y="4267200"/>
                        <a:ext cx="2574925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57430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SOCP relaxation of OPF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15042"/>
              </p:ext>
            </p:extLst>
          </p:nvPr>
        </p:nvGraphicFramePr>
        <p:xfrm>
          <a:off x="990600" y="1600200"/>
          <a:ext cx="29972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475" name="Equation" r:id="rId4" imgW="3213100" imgH="698500" progId="Equation.3">
                  <p:embed/>
                </p:oleObj>
              </mc:Choice>
              <mc:Fallback>
                <p:oleObj name="Equation" r:id="rId4" imgW="32131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0600" y="1600200"/>
                        <a:ext cx="2997200" cy="614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756659"/>
              </p:ext>
            </p:extLst>
          </p:nvPr>
        </p:nvGraphicFramePr>
        <p:xfrm>
          <a:off x="914400" y="3200400"/>
          <a:ext cx="32686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476" name="Equation" r:id="rId6" imgW="3505200" imgH="723900" progId="Equation.3">
                  <p:embed/>
                </p:oleObj>
              </mc:Choice>
              <mc:Fallback>
                <p:oleObj name="Equation" r:id="rId6" imgW="3505200" imgH="723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3200400"/>
                        <a:ext cx="3268662" cy="636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0642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67818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Background: smart grid</a:t>
            </a:r>
          </a:p>
          <a:p>
            <a:pPr lvl="1"/>
            <a:endParaRPr lang="en-US" sz="700" dirty="0" smtClean="0"/>
          </a:p>
          <a:p>
            <a:pPr marL="0" indent="0">
              <a:buNone/>
            </a:pPr>
            <a:r>
              <a:rPr lang="en-US" dirty="0" smtClean="0"/>
              <a:t>Online OPF</a:t>
            </a:r>
          </a:p>
          <a:p>
            <a:pPr lvl="1"/>
            <a:r>
              <a:rPr lang="en-US" sz="2000" dirty="0"/>
              <a:t>Optimal power flow &amp; relaxations</a:t>
            </a:r>
          </a:p>
          <a:p>
            <a:pPr lvl="1"/>
            <a:r>
              <a:rPr lang="en-US" sz="2000" dirty="0" smtClean="0"/>
              <a:t>Online algorithm</a:t>
            </a:r>
          </a:p>
          <a:p>
            <a:pPr lvl="1"/>
            <a:r>
              <a:rPr lang="en-US" sz="2000" dirty="0" smtClean="0"/>
              <a:t>Analysis and simulations</a:t>
            </a:r>
          </a:p>
          <a:p>
            <a:pPr marL="0" indent="0">
              <a:buNone/>
            </a:pPr>
            <a:endParaRPr lang="en-US" sz="700" dirty="0"/>
          </a:p>
          <a:p>
            <a:pPr marL="0" indent="0">
              <a:buNone/>
            </a:pPr>
            <a:r>
              <a:rPr lang="en-US" dirty="0" smtClean="0"/>
              <a:t>Load-side frequency control</a:t>
            </a:r>
          </a:p>
          <a:p>
            <a:pPr lvl="1"/>
            <a:r>
              <a:rPr lang="en-US" sz="2000" dirty="0" smtClean="0"/>
              <a:t>Dynamic model &amp; design approach</a:t>
            </a:r>
          </a:p>
          <a:p>
            <a:pPr lvl="1"/>
            <a:r>
              <a:rPr lang="en-US" sz="2000" dirty="0" smtClean="0"/>
              <a:t>Distributed online algorithm</a:t>
            </a:r>
          </a:p>
          <a:p>
            <a:pPr lvl="1"/>
            <a:r>
              <a:rPr lang="en-US" sz="2000" dirty="0" smtClean="0"/>
              <a:t>Analysis and simulations</a:t>
            </a:r>
            <a:endParaRPr lang="en-US" sz="7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5257800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 smtClean="0">
                <a:solidFill>
                  <a:srgbClr val="0000FF"/>
                </a:solidFill>
              </a:rPr>
              <a:t>Zhao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Topcu</a:t>
            </a:r>
            <a:r>
              <a:rPr lang="en-US" dirty="0">
                <a:solidFill>
                  <a:srgbClr val="0000FF"/>
                </a:solidFill>
              </a:rPr>
              <a:t>, Li, </a:t>
            </a:r>
            <a:r>
              <a:rPr lang="en-US" dirty="0" smtClean="0">
                <a:solidFill>
                  <a:srgbClr val="0000FF"/>
                </a:solidFill>
              </a:rPr>
              <a:t>L, TAC 2014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	</a:t>
            </a:r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Zhao, L, </a:t>
            </a:r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 2014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	Zhao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et al</a:t>
            </a:r>
            <a:r>
              <a:rPr lang="en-US" dirty="0">
                <a:solidFill>
                  <a:srgbClr val="0000FF"/>
                </a:solidFill>
              </a:rPr>
              <a:t>:</a:t>
            </a:r>
            <a:r>
              <a:rPr lang="en-US" dirty="0" smtClean="0">
                <a:solidFill>
                  <a:srgbClr val="0000FF"/>
                </a:solidFill>
              </a:rPr>
              <a:t> CDC </a:t>
            </a:r>
            <a:r>
              <a:rPr lang="en-US" dirty="0">
                <a:solidFill>
                  <a:srgbClr val="0000FF"/>
                </a:solidFill>
              </a:rPr>
              <a:t>2014, </a:t>
            </a:r>
            <a:r>
              <a:rPr lang="en-US" dirty="0" smtClean="0">
                <a:solidFill>
                  <a:srgbClr val="0000FF"/>
                </a:solidFill>
              </a:rPr>
              <a:t>CISS 2015, PSCC 2016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29834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 err="1" smtClean="0">
                <a:solidFill>
                  <a:srgbClr val="0000FF"/>
                </a:solidFill>
              </a:rPr>
              <a:t>Gan</a:t>
            </a:r>
            <a:r>
              <a:rPr lang="en-US" dirty="0" smtClean="0">
                <a:solidFill>
                  <a:srgbClr val="0000FF"/>
                </a:solidFill>
              </a:rPr>
              <a:t> &amp; L, JSAC 2016</a:t>
            </a:r>
          </a:p>
        </p:txBody>
      </p:sp>
    </p:spTree>
    <p:extLst>
      <p:ext uri="{BB962C8B-B14F-4D97-AF65-F5344CB8AC3E}">
        <p14:creationId xmlns:p14="http://schemas.microsoft.com/office/powerpoint/2010/main" val="28481733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83058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Sufficient </a:t>
            </a:r>
            <a:r>
              <a:rPr lang="en-US" altLang="zh-CN" sz="3200" dirty="0" err="1" smtClean="0">
                <a:ea typeface="宋体" pitchFamily="2" charset="-122"/>
              </a:rPr>
              <a:t>conds</a:t>
            </a:r>
            <a:r>
              <a:rPr lang="en-US" altLang="zh-CN" sz="3200" dirty="0" smtClean="0">
                <a:ea typeface="宋体" pitchFamily="2" charset="-122"/>
              </a:rPr>
              <a:t> for exact relaxation</a:t>
            </a: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600200"/>
            <a:ext cx="9113520" cy="350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6172200"/>
            <a:ext cx="8617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Tutorial</a:t>
            </a:r>
            <a:r>
              <a:rPr lang="en-US" dirty="0" smtClean="0">
                <a:solidFill>
                  <a:srgbClr val="0000FF"/>
                </a:solidFill>
              </a:rPr>
              <a:t>: Convex relaxation of OPF, IEEE Trans. Control of Network Systems, 2014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5181600"/>
            <a:ext cx="8075122" cy="646331"/>
          </a:xfrm>
          <a:prstGeom prst="rect">
            <a:avLst/>
          </a:prstGeom>
          <a:noFill/>
          <a:ln>
            <a:solidFill>
              <a:srgbClr val="A3B2C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For mesh networks, see recent works of Andy Sun, Pascal van </a:t>
            </a:r>
            <a:r>
              <a:rPr lang="en-US" dirty="0" err="1" smtClean="0">
                <a:solidFill>
                  <a:srgbClr val="0000FF"/>
                </a:solidFill>
              </a:rPr>
              <a:t>Hentenryck</a:t>
            </a:r>
            <a:r>
              <a:rPr lang="en-US" dirty="0" smtClean="0">
                <a:solidFill>
                  <a:srgbClr val="0000FF"/>
                </a:solidFill>
              </a:rPr>
              <a:t> on</a:t>
            </a:r>
          </a:p>
          <a:p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dirty="0" smtClean="0">
                <a:solidFill>
                  <a:srgbClr val="0000FF"/>
                </a:solidFill>
              </a:rPr>
              <a:t>elaxation of cycle condition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52400" y="3505200"/>
            <a:ext cx="8839200" cy="2438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4146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8305800" cy="8382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ea typeface="宋体" pitchFamily="2" charset="-122"/>
              </a:rPr>
              <a:t>Sufficient </a:t>
            </a:r>
            <a:r>
              <a:rPr lang="en-US" altLang="zh-CN" sz="3200" dirty="0" err="1" smtClean="0">
                <a:ea typeface="宋体" pitchFamily="2" charset="-122"/>
              </a:rPr>
              <a:t>conds</a:t>
            </a:r>
            <a:r>
              <a:rPr lang="en-US" altLang="zh-CN" sz="3200" dirty="0" smtClean="0">
                <a:ea typeface="宋体" pitchFamily="2" charset="-122"/>
              </a:rPr>
              <a:t> for exact relaxation</a:t>
            </a: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600200"/>
            <a:ext cx="9113520" cy="350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6172200"/>
            <a:ext cx="8617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Tutorial</a:t>
            </a:r>
            <a:r>
              <a:rPr lang="en-US" dirty="0" smtClean="0">
                <a:solidFill>
                  <a:srgbClr val="0000FF"/>
                </a:solidFill>
              </a:rPr>
              <a:t>: Convex relaxation of OPF, IEEE Trans. Control of Network Systems, 2014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5181600"/>
            <a:ext cx="8075122" cy="646331"/>
          </a:xfrm>
          <a:prstGeom prst="rect">
            <a:avLst/>
          </a:prstGeom>
          <a:noFill/>
          <a:ln>
            <a:solidFill>
              <a:srgbClr val="A3B2C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For mesh networks, see recent works of Andy Sun, Pascal van </a:t>
            </a:r>
            <a:r>
              <a:rPr lang="en-US" dirty="0" err="1" smtClean="0">
                <a:solidFill>
                  <a:srgbClr val="0000FF"/>
                </a:solidFill>
              </a:rPr>
              <a:t>Hentenryck</a:t>
            </a:r>
            <a:r>
              <a:rPr lang="en-US" dirty="0" smtClean="0">
                <a:solidFill>
                  <a:srgbClr val="0000FF"/>
                </a:solidFill>
              </a:rPr>
              <a:t> on</a:t>
            </a:r>
          </a:p>
          <a:p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dirty="0" smtClean="0">
                <a:solidFill>
                  <a:srgbClr val="0000FF"/>
                </a:solidFill>
              </a:rPr>
              <a:t>elaxation of cycle condition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532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SOCP relaxation of OPF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273970"/>
              </p:ext>
            </p:extLst>
          </p:nvPr>
        </p:nvGraphicFramePr>
        <p:xfrm>
          <a:off x="990600" y="1600200"/>
          <a:ext cx="29972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569" name="Equation" r:id="rId4" imgW="3213100" imgH="698500" progId="Equation.3">
                  <p:embed/>
                </p:oleObj>
              </mc:Choice>
              <mc:Fallback>
                <p:oleObj name="Equation" r:id="rId4" imgW="32131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0600" y="1600200"/>
                        <a:ext cx="2997200" cy="614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078553"/>
              </p:ext>
            </p:extLst>
          </p:nvPr>
        </p:nvGraphicFramePr>
        <p:xfrm>
          <a:off x="914400" y="3200400"/>
          <a:ext cx="32686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570" name="Equation" r:id="rId6" imgW="3505200" imgH="723900" progId="Equation.3">
                  <p:embed/>
                </p:oleObj>
              </mc:Choice>
              <mc:Fallback>
                <p:oleObj name="Equation" r:id="rId6" imgW="3505200" imgH="723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3200400"/>
                        <a:ext cx="3268662" cy="636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38201" y="4724400"/>
            <a:ext cx="792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rgbClr val="0000FF"/>
                </a:solidFill>
              </a:rPr>
              <a:t>Theorem</a:t>
            </a:r>
            <a:r>
              <a:rPr lang="en-US" sz="2400" b="1" dirty="0" smtClean="0">
                <a:solidFill>
                  <a:srgbClr val="0000FF"/>
                </a:solidFill>
              </a:rPr>
              <a:t>: </a:t>
            </a:r>
            <a:r>
              <a:rPr lang="en-US" sz="2400" dirty="0" smtClean="0">
                <a:solidFill>
                  <a:srgbClr val="0000FF"/>
                </a:solidFill>
              </a:rPr>
              <a:t> SOCO is exact for tree networks if</a:t>
            </a:r>
            <a:endParaRPr lang="en-US" sz="2400" b="1" dirty="0" smtClean="0">
              <a:solidFill>
                <a:srgbClr val="0000FF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Not both real &amp; reactive power are both lower &amp; upper bounded at each end of a line; </a:t>
            </a:r>
            <a:r>
              <a:rPr lang="en-US" sz="2400" i="1" dirty="0" smtClean="0">
                <a:solidFill>
                  <a:srgbClr val="0000FF"/>
                </a:solidFill>
              </a:rPr>
              <a:t>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Voltage upper bounds are not tight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67200" y="6477000"/>
            <a:ext cx="48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</a:t>
            </a:r>
            <a:r>
              <a:rPr lang="en-US" sz="1600" dirty="0" err="1" smtClean="0"/>
              <a:t>Farivar</a:t>
            </a:r>
            <a:r>
              <a:rPr lang="en-US" sz="1600" dirty="0" smtClean="0"/>
              <a:t> et al 2013, </a:t>
            </a:r>
            <a:r>
              <a:rPr lang="en-US" sz="1600" dirty="0" err="1" smtClean="0"/>
              <a:t>Gan</a:t>
            </a:r>
            <a:r>
              <a:rPr lang="en-US" sz="1600" dirty="0" smtClean="0"/>
              <a:t> et al 2014, Bose et al 2015]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173873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 bwMode="auto">
          <a:xfrm>
            <a:off x="3757238" y="4940082"/>
            <a:ext cx="1576762" cy="685800"/>
          </a:xfrm>
          <a:prstGeom prst="roundRect">
            <a:avLst/>
          </a:prstGeom>
          <a:solidFill>
            <a:srgbClr val="FFFF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sz="2200" dirty="0">
                <a:solidFill>
                  <a:srgbClr val="0000FF"/>
                </a:solidFill>
              </a:rPr>
              <a:t>exactness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Convex relaxations of OPF</a:t>
            </a:r>
            <a:endParaRPr lang="en-US" sz="2800" dirty="0"/>
          </a:p>
        </p:txBody>
      </p:sp>
      <p:cxnSp>
        <p:nvCxnSpPr>
          <p:cNvPr id="24" name="Straight Connector 23"/>
          <p:cNvCxnSpPr/>
          <p:nvPr/>
        </p:nvCxnSpPr>
        <p:spPr bwMode="auto">
          <a:xfrm flipV="1">
            <a:off x="4519238" y="3873282"/>
            <a:ext cx="0" cy="10668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A3B2C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grpSp>
        <p:nvGrpSpPr>
          <p:cNvPr id="7" name="Group 6"/>
          <p:cNvGrpSpPr/>
          <p:nvPr/>
        </p:nvGrpSpPr>
        <p:grpSpPr>
          <a:xfrm>
            <a:off x="609600" y="1295400"/>
            <a:ext cx="2971800" cy="2578120"/>
            <a:chOff x="609600" y="1003518"/>
            <a:chExt cx="2971800" cy="2578120"/>
          </a:xfrm>
        </p:grpSpPr>
        <p:cxnSp>
          <p:nvCxnSpPr>
            <p:cNvPr id="42" name="Straight Connector 41"/>
            <p:cNvCxnSpPr/>
            <p:nvPr/>
          </p:nvCxnSpPr>
          <p:spPr bwMode="auto">
            <a:xfrm>
              <a:off x="2590800" y="3200400"/>
              <a:ext cx="99060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A3B2C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28" name="Rounded Rectangle 27"/>
            <p:cNvSpPr/>
            <p:nvPr/>
          </p:nvSpPr>
          <p:spPr bwMode="auto">
            <a:xfrm>
              <a:off x="609600" y="2819638"/>
              <a:ext cx="1981200" cy="762000"/>
            </a:xfrm>
            <a:prstGeom prst="roundRect">
              <a:avLst/>
            </a:prstGeom>
            <a:solidFill>
              <a:srgbClr val="FFFFFF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200" dirty="0">
                  <a:solidFill>
                    <a:srgbClr val="0000FF"/>
                  </a:solidFill>
                </a:rPr>
                <a:t>distributed</a:t>
              </a:r>
            </a:p>
            <a:p>
              <a:pPr algn="ctr">
                <a:lnSpc>
                  <a:spcPct val="80000"/>
                </a:lnSpc>
              </a:pPr>
              <a:r>
                <a:rPr lang="en-US" sz="2200" dirty="0">
                  <a:solidFill>
                    <a:srgbClr val="0000FF"/>
                  </a:solidFill>
                </a:rPr>
                <a:t>OPF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5800" y="1003518"/>
              <a:ext cx="1881495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Kim, </a:t>
              </a:r>
              <a:r>
                <a:rPr lang="en-US" sz="1400" dirty="0" err="1"/>
                <a:t>Baldick</a:t>
              </a:r>
              <a:r>
                <a:rPr lang="en-US" sz="1400" dirty="0"/>
                <a:t> 1997</a:t>
              </a:r>
            </a:p>
            <a:p>
              <a:r>
                <a:rPr lang="en-US" sz="1400" dirty="0" err="1"/>
                <a:t>Dall’Anese</a:t>
              </a:r>
              <a:r>
                <a:rPr lang="en-US" sz="1400" dirty="0"/>
                <a:t> et al 2012</a:t>
              </a:r>
            </a:p>
            <a:p>
              <a:r>
                <a:rPr lang="en-US" sz="1400" dirty="0"/>
                <a:t>Lam et al 2012</a:t>
              </a:r>
            </a:p>
            <a:p>
              <a:r>
                <a:rPr lang="en-US" sz="1400" dirty="0" err="1"/>
                <a:t>Kraning</a:t>
              </a:r>
              <a:r>
                <a:rPr lang="en-US" sz="1400" dirty="0"/>
                <a:t> et al 2013</a:t>
              </a:r>
            </a:p>
            <a:p>
              <a:r>
                <a:rPr lang="en-US" sz="1400" dirty="0" err="1"/>
                <a:t>Devane</a:t>
              </a:r>
              <a:r>
                <a:rPr lang="en-US" sz="1400" dirty="0"/>
                <a:t>, </a:t>
              </a:r>
              <a:r>
                <a:rPr lang="en-US" sz="1400" dirty="0" err="1"/>
                <a:t>Lestas</a:t>
              </a:r>
              <a:r>
                <a:rPr lang="en-US" sz="1400" dirty="0"/>
                <a:t> 2013</a:t>
              </a:r>
            </a:p>
            <a:p>
              <a:r>
                <a:rPr lang="en-US" sz="1400" dirty="0"/>
                <a:t>Sun et al 2013</a:t>
              </a:r>
            </a:p>
            <a:p>
              <a:r>
                <a:rPr lang="en-US" sz="1400" dirty="0"/>
                <a:t>Li et al 2013</a:t>
              </a:r>
            </a:p>
            <a:p>
              <a:r>
                <a:rPr lang="en-US" sz="1400" dirty="0" err="1"/>
                <a:t>Peng</a:t>
              </a:r>
              <a:r>
                <a:rPr lang="en-US" sz="1400" dirty="0"/>
                <a:t>, Low 2014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486400" y="3797082"/>
            <a:ext cx="2660462" cy="2872264"/>
            <a:chOff x="5486400" y="3505200"/>
            <a:chExt cx="2660462" cy="2872264"/>
          </a:xfrm>
        </p:grpSpPr>
        <p:grpSp>
          <p:nvGrpSpPr>
            <p:cNvPr id="30" name="Group 29"/>
            <p:cNvGrpSpPr/>
            <p:nvPr/>
          </p:nvGrpSpPr>
          <p:grpSpPr>
            <a:xfrm>
              <a:off x="5486400" y="3505200"/>
              <a:ext cx="2590800" cy="2133600"/>
              <a:chOff x="5181600" y="2895600"/>
              <a:chExt cx="2590800" cy="2133600"/>
            </a:xfrm>
          </p:grpSpPr>
          <p:sp>
            <p:nvSpPr>
              <p:cNvPr id="29" name="Rounded Rectangle 28"/>
              <p:cNvSpPr/>
              <p:nvPr/>
            </p:nvSpPr>
            <p:spPr bwMode="auto">
              <a:xfrm>
                <a:off x="5791200" y="4038600"/>
                <a:ext cx="1981200" cy="990600"/>
              </a:xfrm>
              <a:prstGeom prst="roundRect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7F805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344">
                  <a:lnSpc>
                    <a:spcPct val="80000"/>
                  </a:lnSpc>
                </a:pPr>
                <a:r>
                  <a:rPr lang="en-US" sz="2200" dirty="0">
                    <a:solidFill>
                      <a:srgbClr val="7F8055"/>
                    </a:solidFill>
                  </a:rPr>
                  <a:t>moment/</a:t>
                </a:r>
                <a:r>
                  <a:rPr lang="en-US" sz="2200" dirty="0" err="1">
                    <a:solidFill>
                      <a:srgbClr val="7F8055"/>
                    </a:solidFill>
                  </a:rPr>
                  <a:t>SoS</a:t>
                </a:r>
                <a:r>
                  <a:rPr lang="en-US" sz="2200" dirty="0">
                    <a:solidFill>
                      <a:srgbClr val="7F8055"/>
                    </a:solidFill>
                  </a:rPr>
                  <a:t>,</a:t>
                </a:r>
              </a:p>
              <a:p>
                <a:pPr algn="ctr" defTabSz="914344">
                  <a:lnSpc>
                    <a:spcPct val="80000"/>
                  </a:lnSpc>
                </a:pPr>
                <a:r>
                  <a:rPr lang="en-US" sz="2200" dirty="0">
                    <a:solidFill>
                      <a:srgbClr val="7F8055"/>
                    </a:solidFill>
                  </a:rPr>
                  <a:t>based</a:t>
                </a:r>
              </a:p>
              <a:p>
                <a:pPr algn="ctr" defTabSz="914344">
                  <a:lnSpc>
                    <a:spcPct val="80000"/>
                  </a:lnSpc>
                </a:pPr>
                <a:r>
                  <a:rPr lang="en-US" sz="2200" dirty="0">
                    <a:solidFill>
                      <a:srgbClr val="7F8055"/>
                    </a:solidFill>
                  </a:rPr>
                  <a:t>relaxation</a:t>
                </a:r>
              </a:p>
            </p:txBody>
          </p:sp>
          <p:cxnSp>
            <p:nvCxnSpPr>
              <p:cNvPr id="37" name="Straight Connector 36"/>
              <p:cNvCxnSpPr>
                <a:stCxn id="29" idx="0"/>
              </p:cNvCxnSpPr>
              <p:nvPr/>
            </p:nvCxnSpPr>
            <p:spPr bwMode="auto">
              <a:xfrm flipH="1" flipV="1">
                <a:off x="5181600" y="2895600"/>
                <a:ext cx="1600200" cy="11430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A3B2C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</p:grpSp>
        <p:sp>
          <p:nvSpPr>
            <p:cNvPr id="21" name="TextBox 20"/>
            <p:cNvSpPr txBox="1"/>
            <p:nvPr/>
          </p:nvSpPr>
          <p:spPr>
            <a:xfrm>
              <a:off x="6096000" y="5638800"/>
              <a:ext cx="205086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Molzahn</a:t>
              </a:r>
              <a:r>
                <a:rPr lang="en-US" sz="1400" dirty="0"/>
                <a:t>, </a:t>
              </a:r>
              <a:r>
                <a:rPr lang="en-US" sz="1400" dirty="0" err="1"/>
                <a:t>Hiskens</a:t>
              </a:r>
              <a:r>
                <a:rPr lang="en-US" sz="1400" dirty="0"/>
                <a:t> 2014</a:t>
              </a:r>
            </a:p>
            <a:p>
              <a:r>
                <a:rPr lang="en-US" sz="1400" dirty="0" err="1"/>
                <a:t>Josz</a:t>
              </a:r>
              <a:r>
                <a:rPr lang="en-US" sz="1400" dirty="0"/>
                <a:t> et al 2014</a:t>
              </a:r>
            </a:p>
            <a:p>
              <a:r>
                <a:rPr lang="en-US" sz="1400" dirty="0" err="1"/>
                <a:t>Ghaddar</a:t>
              </a:r>
              <a:r>
                <a:rPr lang="en-US" sz="1400" dirty="0"/>
                <a:t> et al 2014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143000" y="3797082"/>
            <a:ext cx="2514600" cy="2438400"/>
            <a:chOff x="1143000" y="3505200"/>
            <a:chExt cx="2514600" cy="2438400"/>
          </a:xfrm>
        </p:grpSpPr>
        <p:grpSp>
          <p:nvGrpSpPr>
            <p:cNvPr id="26" name="Group 25"/>
            <p:cNvGrpSpPr/>
            <p:nvPr/>
          </p:nvGrpSpPr>
          <p:grpSpPr>
            <a:xfrm>
              <a:off x="1219200" y="3505200"/>
              <a:ext cx="2438400" cy="1828800"/>
              <a:chOff x="914400" y="2895600"/>
              <a:chExt cx="2438400" cy="1828800"/>
            </a:xfrm>
          </p:grpSpPr>
          <p:sp>
            <p:nvSpPr>
              <p:cNvPr id="34" name="Rounded Rectangle 33"/>
              <p:cNvSpPr/>
              <p:nvPr/>
            </p:nvSpPr>
            <p:spPr bwMode="auto">
              <a:xfrm>
                <a:off x="914400" y="4038600"/>
                <a:ext cx="1752600" cy="685800"/>
              </a:xfrm>
              <a:prstGeom prst="roundRect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344">
                  <a:lnSpc>
                    <a:spcPct val="80000"/>
                  </a:lnSpc>
                </a:pPr>
                <a:r>
                  <a:rPr lang="en-US" sz="2200" dirty="0">
                    <a:solidFill>
                      <a:srgbClr val="0000FF"/>
                    </a:solidFill>
                  </a:rPr>
                  <a:t>multiphase</a:t>
                </a:r>
              </a:p>
              <a:p>
                <a:pPr algn="ctr" defTabSz="914344">
                  <a:lnSpc>
                    <a:spcPct val="80000"/>
                  </a:lnSpc>
                </a:pPr>
                <a:r>
                  <a:rPr lang="en-US" sz="2200" dirty="0">
                    <a:solidFill>
                      <a:srgbClr val="0000FF"/>
                    </a:solidFill>
                  </a:rPr>
                  <a:t>unbalanced</a:t>
                </a:r>
              </a:p>
            </p:txBody>
          </p:sp>
          <p:cxnSp>
            <p:nvCxnSpPr>
              <p:cNvPr id="35" name="Straight Connector 34"/>
              <p:cNvCxnSpPr>
                <a:stCxn id="34" idx="0"/>
              </p:cNvCxnSpPr>
              <p:nvPr/>
            </p:nvCxnSpPr>
            <p:spPr bwMode="auto">
              <a:xfrm flipV="1">
                <a:off x="1790700" y="2895600"/>
                <a:ext cx="1562100" cy="11430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A3B2C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</p:grpSp>
        <p:sp>
          <p:nvSpPr>
            <p:cNvPr id="25" name="TextBox 24"/>
            <p:cNvSpPr txBox="1"/>
            <p:nvPr/>
          </p:nvSpPr>
          <p:spPr>
            <a:xfrm>
              <a:off x="1143000" y="5420380"/>
              <a:ext cx="18814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Dall’Anese</a:t>
              </a:r>
              <a:r>
                <a:rPr lang="en-US" sz="1400" dirty="0"/>
                <a:t> et al 2012</a:t>
              </a:r>
            </a:p>
            <a:p>
              <a:r>
                <a:rPr lang="en-US" sz="1400" dirty="0" err="1"/>
                <a:t>Gan</a:t>
              </a:r>
              <a:r>
                <a:rPr lang="en-US" sz="1400" dirty="0"/>
                <a:t>, Low 2014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505200" y="1587282"/>
            <a:ext cx="1981200" cy="1447800"/>
            <a:chOff x="3505200" y="1295400"/>
            <a:chExt cx="1981200" cy="1447800"/>
          </a:xfrm>
        </p:grpSpPr>
        <p:sp>
          <p:nvSpPr>
            <p:cNvPr id="52" name="Rounded Rectangle 51"/>
            <p:cNvSpPr/>
            <p:nvPr/>
          </p:nvSpPr>
          <p:spPr bwMode="auto">
            <a:xfrm>
              <a:off x="3505200" y="1295400"/>
              <a:ext cx="1981200" cy="4572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7F80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344">
                <a:lnSpc>
                  <a:spcPct val="80000"/>
                </a:lnSpc>
              </a:pPr>
              <a:r>
                <a:rPr lang="en-US" sz="2200" dirty="0">
                  <a:solidFill>
                    <a:srgbClr val="7F8055"/>
                  </a:solidFill>
                </a:rPr>
                <a:t>applications</a:t>
              </a:r>
            </a:p>
          </p:txBody>
        </p:sp>
        <p:cxnSp>
          <p:nvCxnSpPr>
            <p:cNvPr id="27" name="Straight Connector 26"/>
            <p:cNvCxnSpPr>
              <a:stCxn id="52" idx="2"/>
            </p:cNvCxnSpPr>
            <p:nvPr/>
          </p:nvCxnSpPr>
          <p:spPr bwMode="auto">
            <a:xfrm>
              <a:off x="4495800" y="1752600"/>
              <a:ext cx="0" cy="99060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A3B2C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2" name="Group 1"/>
          <p:cNvGrpSpPr/>
          <p:nvPr/>
        </p:nvGrpSpPr>
        <p:grpSpPr>
          <a:xfrm>
            <a:off x="5562600" y="1892082"/>
            <a:ext cx="3124200" cy="1981200"/>
            <a:chOff x="5562600" y="1600200"/>
            <a:chExt cx="3124200" cy="1981200"/>
          </a:xfrm>
        </p:grpSpPr>
        <p:cxnSp>
          <p:nvCxnSpPr>
            <p:cNvPr id="50" name="Straight Connector 49"/>
            <p:cNvCxnSpPr/>
            <p:nvPr/>
          </p:nvCxnSpPr>
          <p:spPr bwMode="auto">
            <a:xfrm flipH="1">
              <a:off x="5562600" y="3200400"/>
              <a:ext cx="99060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A3B2C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32" name="Rounded Rectangle 31"/>
            <p:cNvSpPr/>
            <p:nvPr/>
          </p:nvSpPr>
          <p:spPr bwMode="auto">
            <a:xfrm>
              <a:off x="6553200" y="2590800"/>
              <a:ext cx="2133600" cy="9906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7F80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200" dirty="0">
                  <a:solidFill>
                    <a:srgbClr val="7F8055"/>
                  </a:solidFill>
                </a:rPr>
                <a:t>B&amp;B,</a:t>
              </a:r>
            </a:p>
            <a:p>
              <a:pPr algn="ctr">
                <a:lnSpc>
                  <a:spcPct val="80000"/>
                </a:lnSpc>
              </a:pPr>
              <a:r>
                <a:rPr lang="en-US" sz="2200" dirty="0">
                  <a:solidFill>
                    <a:srgbClr val="7F8055"/>
                  </a:solidFill>
                </a:rPr>
                <a:t>rank min,</a:t>
              </a:r>
            </a:p>
            <a:p>
              <a:pPr algn="ctr" defTabSz="914344">
                <a:lnSpc>
                  <a:spcPct val="80000"/>
                </a:lnSpc>
              </a:pPr>
              <a:r>
                <a:rPr lang="en-US" sz="2200" dirty="0">
                  <a:solidFill>
                    <a:srgbClr val="7F8055"/>
                  </a:solidFill>
                </a:rPr>
                <a:t>QC relaxation,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42912" y="1600200"/>
              <a:ext cx="189148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Phan</a:t>
              </a:r>
              <a:r>
                <a:rPr lang="en-US" sz="1400" dirty="0"/>
                <a:t> 2012</a:t>
              </a:r>
            </a:p>
            <a:p>
              <a:r>
                <a:rPr lang="en-US" sz="1400" dirty="0" err="1"/>
                <a:t>Gopalakrishnan</a:t>
              </a:r>
              <a:r>
                <a:rPr lang="en-US" sz="1400" dirty="0"/>
                <a:t> 2012</a:t>
              </a:r>
            </a:p>
            <a:p>
              <a:r>
                <a:rPr lang="en-US" sz="1400" dirty="0" err="1"/>
                <a:t>Louca</a:t>
              </a:r>
              <a:r>
                <a:rPr lang="en-US" sz="1400" dirty="0"/>
                <a:t> et al 2013</a:t>
              </a:r>
            </a:p>
            <a:p>
              <a:r>
                <a:rPr lang="en-US" sz="1400" dirty="0" err="1"/>
                <a:t>Hijazi</a:t>
              </a:r>
              <a:r>
                <a:rPr lang="en-US" sz="1400" dirty="0"/>
                <a:t> et al 2013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733804" y="5702085"/>
            <a:ext cx="1512333" cy="954099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1400" dirty="0" err="1"/>
              <a:t>ext</a:t>
            </a:r>
            <a:r>
              <a:rPr lang="en-US" sz="1400" dirty="0"/>
              <a:t> refs in Low</a:t>
            </a:r>
          </a:p>
          <a:p>
            <a:r>
              <a:rPr lang="en-US" sz="1400" dirty="0"/>
              <a:t>TCNS 2014</a:t>
            </a:r>
          </a:p>
          <a:p>
            <a:endParaRPr lang="en-US" sz="1400" dirty="0"/>
          </a:p>
          <a:p>
            <a:r>
              <a:rPr lang="en-US" sz="1400" dirty="0" err="1">
                <a:solidFill>
                  <a:srgbClr val="0000FF"/>
                </a:solidFill>
              </a:rPr>
              <a:t>Louca</a:t>
            </a:r>
            <a:r>
              <a:rPr lang="en-US" sz="1400" dirty="0">
                <a:solidFill>
                  <a:srgbClr val="0000FF"/>
                </a:solidFill>
              </a:rPr>
              <a:t> et al 2014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3581400" y="3035082"/>
            <a:ext cx="1981200" cy="838200"/>
          </a:xfrm>
          <a:prstGeom prst="roundRect">
            <a:avLst/>
          </a:prstGeom>
          <a:solidFill>
            <a:srgbClr val="FFFF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4344">
              <a:lnSpc>
                <a:spcPct val="80000"/>
              </a:lnSpc>
            </a:pPr>
            <a:r>
              <a:rPr lang="en-US" sz="2200" dirty="0" err="1">
                <a:solidFill>
                  <a:srgbClr val="0000FF"/>
                </a:solidFill>
              </a:rPr>
              <a:t>semidefinite</a:t>
            </a:r>
            <a:r>
              <a:rPr lang="en-US" sz="2200" dirty="0">
                <a:solidFill>
                  <a:srgbClr val="0000FF"/>
                </a:solidFill>
              </a:rPr>
              <a:t> relaxations</a:t>
            </a:r>
          </a:p>
        </p:txBody>
      </p:sp>
    </p:spTree>
    <p:extLst>
      <p:ext uri="{BB962C8B-B14F-4D97-AF65-F5344CB8AC3E}">
        <p14:creationId xmlns:p14="http://schemas.microsoft.com/office/powerpoint/2010/main" val="13256807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SOCP relaxation of OPF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864718"/>
              </p:ext>
            </p:extLst>
          </p:nvPr>
        </p:nvGraphicFramePr>
        <p:xfrm>
          <a:off x="990600" y="3048000"/>
          <a:ext cx="4325617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766" name="Equation" r:id="rId4" imgW="1435100" imgH="279400" progId="Equation.3">
                  <p:embed/>
                </p:oleObj>
              </mc:Choice>
              <mc:Fallback>
                <p:oleObj name="Equation" r:id="rId4" imgW="1435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0600" y="3048000"/>
                        <a:ext cx="4325617" cy="795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80788" y="5181600"/>
            <a:ext cx="600101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But all these algorithms are offline …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… unsuitable for real-time optimization of</a:t>
            </a:r>
          </a:p>
          <a:p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    network of distributed energy resources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276001"/>
              </p:ext>
            </p:extLst>
          </p:nvPr>
        </p:nvGraphicFramePr>
        <p:xfrm>
          <a:off x="1006475" y="1752600"/>
          <a:ext cx="4251325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767" name="Equation" r:id="rId6" imgW="1409700" imgH="266700" progId="Equation.3">
                  <p:embed/>
                </p:oleObj>
              </mc:Choice>
              <mc:Fallback>
                <p:oleObj name="Equation" r:id="rId6" imgW="1409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6475" y="1752600"/>
                        <a:ext cx="4251325" cy="76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01303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SOCP relaxation of OPF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8200" y="5486400"/>
            <a:ext cx="5875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We will compare our online algorithm to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SOCP relaxation </a:t>
            </a:r>
            <a:r>
              <a:rPr lang="en-US" sz="2400" dirty="0" err="1" smtClean="0">
                <a:solidFill>
                  <a:srgbClr val="0000FF"/>
                </a:solidFill>
              </a:rPr>
              <a:t>wrt</a:t>
            </a:r>
            <a:r>
              <a:rPr lang="en-US" sz="2400" dirty="0" smtClean="0">
                <a:solidFill>
                  <a:srgbClr val="0000FF"/>
                </a:solidFill>
              </a:rPr>
              <a:t> optimality and speed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174611"/>
              </p:ext>
            </p:extLst>
          </p:nvPr>
        </p:nvGraphicFramePr>
        <p:xfrm>
          <a:off x="990600" y="3048000"/>
          <a:ext cx="4325617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357" name="Equation" r:id="rId4" imgW="1435100" imgH="279400" progId="Equation.3">
                  <p:embed/>
                </p:oleObj>
              </mc:Choice>
              <mc:Fallback>
                <p:oleObj name="Equation" r:id="rId4" imgW="1435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0600" y="3048000"/>
                        <a:ext cx="4325617" cy="795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730801"/>
              </p:ext>
            </p:extLst>
          </p:nvPr>
        </p:nvGraphicFramePr>
        <p:xfrm>
          <a:off x="1006475" y="1752600"/>
          <a:ext cx="4251325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358" name="Equation" r:id="rId6" imgW="1409700" imgH="266700" progId="Equation.3">
                  <p:embed/>
                </p:oleObj>
              </mc:Choice>
              <mc:Fallback>
                <p:oleObj name="Equation" r:id="rId6" imgW="1409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6475" y="1752600"/>
                        <a:ext cx="4251325" cy="76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62942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67818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Background: smart grid</a:t>
            </a:r>
          </a:p>
          <a:p>
            <a:pPr lvl="1"/>
            <a:endParaRPr lang="en-US" sz="700" dirty="0" smtClean="0"/>
          </a:p>
          <a:p>
            <a:pPr marL="0" indent="0">
              <a:buNone/>
            </a:pPr>
            <a:r>
              <a:rPr lang="en-US" dirty="0" smtClean="0"/>
              <a:t>Online OPF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Optimal power flow &amp; relaxations</a:t>
            </a:r>
          </a:p>
          <a:p>
            <a:pPr lvl="1"/>
            <a:r>
              <a:rPr lang="en-US" sz="2000" dirty="0" smtClean="0"/>
              <a:t>Online algorithm</a:t>
            </a:r>
          </a:p>
          <a:p>
            <a:pPr lvl="1"/>
            <a:r>
              <a:rPr lang="en-US" sz="2000" dirty="0" smtClean="0"/>
              <a:t>Analysis and simulations</a:t>
            </a:r>
          </a:p>
          <a:p>
            <a:pPr marL="0" indent="0">
              <a:buNone/>
            </a:pPr>
            <a:endParaRPr lang="en-US" sz="700" dirty="0"/>
          </a:p>
          <a:p>
            <a:pPr marL="0" indent="0">
              <a:buNone/>
            </a:pPr>
            <a:r>
              <a:rPr lang="en-US" dirty="0" smtClean="0">
                <a:solidFill>
                  <a:srgbClr val="BFBFBF"/>
                </a:solidFill>
              </a:rPr>
              <a:t>Load-side frequency control</a:t>
            </a:r>
          </a:p>
          <a:p>
            <a:pPr lvl="1"/>
            <a:r>
              <a:rPr lang="en-US" sz="2000" dirty="0" smtClean="0">
                <a:solidFill>
                  <a:srgbClr val="BFBFBF"/>
                </a:solidFill>
              </a:rPr>
              <a:t>Dynamic model &amp; design approach</a:t>
            </a:r>
          </a:p>
          <a:p>
            <a:pPr lvl="1"/>
            <a:r>
              <a:rPr lang="en-US" sz="2000" dirty="0" smtClean="0">
                <a:solidFill>
                  <a:srgbClr val="BFBFBF"/>
                </a:solidFill>
              </a:rPr>
              <a:t>Distributed online algorithm</a:t>
            </a:r>
          </a:p>
          <a:p>
            <a:pPr lvl="1"/>
            <a:r>
              <a:rPr lang="en-US" sz="2000" dirty="0" smtClean="0">
                <a:solidFill>
                  <a:srgbClr val="BFBFBF"/>
                </a:solidFill>
              </a:rPr>
              <a:t>Analysis and simulations</a:t>
            </a:r>
            <a:endParaRPr lang="en-US" sz="7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553200" y="29834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 err="1" smtClean="0">
                <a:solidFill>
                  <a:srgbClr val="0000FF"/>
                </a:solidFill>
              </a:rPr>
              <a:t>Gan</a:t>
            </a:r>
            <a:r>
              <a:rPr lang="en-US" dirty="0" smtClean="0">
                <a:solidFill>
                  <a:srgbClr val="0000FF"/>
                </a:solidFill>
              </a:rPr>
              <a:t> &amp; L, JSAC 2016</a:t>
            </a:r>
          </a:p>
        </p:txBody>
      </p:sp>
    </p:spTree>
    <p:extLst>
      <p:ext uri="{BB962C8B-B14F-4D97-AF65-F5344CB8AC3E}">
        <p14:creationId xmlns:p14="http://schemas.microsoft.com/office/powerpoint/2010/main" val="30211721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1219200"/>
            <a:ext cx="7654954" cy="381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1299" y="3362980"/>
            <a:ext cx="1862501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F(x, y) = 0</a:t>
            </a:r>
            <a:endParaRPr lang="en-US" sz="2800" i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5800" y="3424535"/>
            <a:ext cx="83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BFM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219200" y="3429000"/>
            <a:ext cx="6629400" cy="1828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62600" y="2357735"/>
            <a:ext cx="2887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ontrollable devices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2600" y="3424535"/>
            <a:ext cx="285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uncontrollable state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288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0" y="2362200"/>
            <a:ext cx="3076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flow equations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679336"/>
              </p:ext>
            </p:extLst>
          </p:nvPr>
        </p:nvGraphicFramePr>
        <p:xfrm>
          <a:off x="914400" y="1119188"/>
          <a:ext cx="4800600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186" name="Equation" r:id="rId4" imgW="1651000" imgH="1168400" progId="Equation.3">
                  <p:embed/>
                </p:oleObj>
              </mc:Choice>
              <mc:Fallback>
                <p:oleObj name="Equation" r:id="rId4" imgW="1651000" imgH="116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119188"/>
                        <a:ext cx="4800600" cy="318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760141" y="3048000"/>
            <a:ext cx="33838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operational constraints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48446" y="3657600"/>
            <a:ext cx="210015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apacity limits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905000" y="2438400"/>
            <a:ext cx="7086600" cy="1828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9255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0" y="2362200"/>
            <a:ext cx="3076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flow equations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898643"/>
              </p:ext>
            </p:extLst>
          </p:nvPr>
        </p:nvGraphicFramePr>
        <p:xfrm>
          <a:off x="914400" y="1119188"/>
          <a:ext cx="4800600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34" name="Equation" r:id="rId4" imgW="1651000" imgH="1168400" progId="Equation.3">
                  <p:embed/>
                </p:oleObj>
              </mc:Choice>
              <mc:Fallback>
                <p:oleObj name="Equation" r:id="rId4" imgW="1651000" imgH="116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119188"/>
                        <a:ext cx="4800600" cy="318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760141" y="3048000"/>
            <a:ext cx="33838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operational constraints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48446" y="3657600"/>
            <a:ext cx="210015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apacity limits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905000" y="3048000"/>
            <a:ext cx="7086600" cy="1219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1675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137" r="7703"/>
          <a:stretch/>
        </p:blipFill>
        <p:spPr>
          <a:xfrm>
            <a:off x="6248400" y="4919246"/>
            <a:ext cx="1183009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0236" r="5355"/>
          <a:stretch/>
        </p:blipFill>
        <p:spPr>
          <a:xfrm>
            <a:off x="1600200" y="4919246"/>
            <a:ext cx="1115600" cy="15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4919246"/>
            <a:ext cx="1143000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6273" r="4350"/>
          <a:stretch/>
        </p:blipFill>
        <p:spPr>
          <a:xfrm>
            <a:off x="4687855" y="4919246"/>
            <a:ext cx="1135099" cy="1524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447800" y="6443246"/>
            <a:ext cx="1495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Mallada</a:t>
            </a:r>
            <a:r>
              <a:rPr lang="en-US" sz="1600" dirty="0" smtClean="0"/>
              <a:t> (JHU)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075605" y="6443246"/>
            <a:ext cx="1267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Li (Harvard)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531991" y="6443246"/>
            <a:ext cx="1496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Topcu</a:t>
            </a:r>
            <a:r>
              <a:rPr lang="en-US" sz="1600" dirty="0" smtClean="0"/>
              <a:t> (Austin)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6398067" y="6443246"/>
            <a:ext cx="652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Zhao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76200" y="5528846"/>
            <a:ext cx="119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Dynamics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609600"/>
            <a:ext cx="1117600" cy="152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l="20580" r="17099"/>
          <a:stretch/>
        </p:blipFill>
        <p:spPr>
          <a:xfrm>
            <a:off x="1600200" y="609600"/>
            <a:ext cx="1135098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10841" r="6544"/>
          <a:stretch/>
        </p:blipFill>
        <p:spPr>
          <a:xfrm>
            <a:off x="4648200" y="609600"/>
            <a:ext cx="1135098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/>
          <a:srcRect l="14952" r="12042"/>
          <a:stretch/>
        </p:blipFill>
        <p:spPr>
          <a:xfrm>
            <a:off x="1600200" y="2785646"/>
            <a:ext cx="1112621" cy="152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609600"/>
            <a:ext cx="1141529" cy="152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/>
          <a:srcRect l="14952" r="12042"/>
          <a:stretch/>
        </p:blipFill>
        <p:spPr>
          <a:xfrm>
            <a:off x="6248400" y="609600"/>
            <a:ext cx="1112621" cy="1524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24000" y="2133600"/>
            <a:ext cx="1347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Bose (UIUC)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3276600" y="2133600"/>
            <a:ext cx="89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Chandy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4739538" y="2133600"/>
            <a:ext cx="823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Farivar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286854" y="2133600"/>
            <a:ext cx="1028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Gan</a:t>
            </a:r>
            <a:r>
              <a:rPr lang="en-US" sz="1600" dirty="0" smtClean="0"/>
              <a:t> (FB)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7651627" y="2133600"/>
            <a:ext cx="1416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Lavaei</a:t>
            </a:r>
            <a:r>
              <a:rPr lang="en-US" sz="1600" dirty="0" smtClean="0"/>
              <a:t> (UCB)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1638654" y="4309646"/>
            <a:ext cx="1028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Gan</a:t>
            </a:r>
            <a:r>
              <a:rPr lang="en-US" sz="1600" dirty="0" smtClean="0"/>
              <a:t> (FB)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69079" y="981670"/>
            <a:ext cx="14549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Semidefinite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dirty="0" smtClean="0">
                <a:solidFill>
                  <a:srgbClr val="0000FF"/>
                </a:solidFill>
              </a:rPr>
              <a:t>elaxations</a:t>
            </a:r>
          </a:p>
          <a:p>
            <a:r>
              <a:rPr lang="en-US" dirty="0">
                <a:solidFill>
                  <a:srgbClr val="0000FF"/>
                </a:solidFill>
              </a:rPr>
              <a:t>o</a:t>
            </a:r>
            <a:r>
              <a:rPr lang="en-US" dirty="0" smtClean="0">
                <a:solidFill>
                  <a:srgbClr val="0000FF"/>
                </a:solidFill>
              </a:rPr>
              <a:t>f OPF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200" y="3364468"/>
            <a:ext cx="139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Online OPF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2"/>
          <a:srcRect l="8939" r="9189"/>
          <a:stretch/>
        </p:blipFill>
        <p:spPr>
          <a:xfrm>
            <a:off x="3124200" y="2819400"/>
            <a:ext cx="1126981" cy="147168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124200" y="4267200"/>
            <a:ext cx="1096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Dvijotham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3"/>
          <a:srcRect l="10276" r="11194"/>
          <a:stretch/>
        </p:blipFill>
        <p:spPr>
          <a:xfrm>
            <a:off x="4644571" y="2819400"/>
            <a:ext cx="1136954" cy="14478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76800" y="4267200"/>
            <a:ext cx="62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1447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0" y="2362200"/>
            <a:ext cx="3076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flow equations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762889"/>
              </p:ext>
            </p:extLst>
          </p:nvPr>
        </p:nvGraphicFramePr>
        <p:xfrm>
          <a:off x="914400" y="1119188"/>
          <a:ext cx="4800600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240" name="Equation" r:id="rId4" imgW="1651000" imgH="1168400" progId="Equation.3">
                  <p:embed/>
                </p:oleObj>
              </mc:Choice>
              <mc:Fallback>
                <p:oleObj name="Equation" r:id="rId4" imgW="1651000" imgH="116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119188"/>
                        <a:ext cx="4800600" cy="318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760141" y="3048000"/>
            <a:ext cx="33838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operational constraints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48446" y="3657600"/>
            <a:ext cx="210015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apacity limits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863317"/>
              </p:ext>
            </p:extLst>
          </p:nvPr>
        </p:nvGraphicFramePr>
        <p:xfrm>
          <a:off x="990600" y="5181600"/>
          <a:ext cx="7340600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241" name="Equation" r:id="rId6" imgW="2679700" imgH="431800" progId="Equation.3">
                  <p:embed/>
                </p:oleObj>
              </mc:Choice>
              <mc:Fallback>
                <p:oleObj name="Equation" r:id="rId6" imgW="2679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0600" y="5181600"/>
                        <a:ext cx="7340600" cy="1109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21376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9" y="1219200"/>
            <a:ext cx="7654954" cy="381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1299" y="3362980"/>
            <a:ext cx="1862501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F(x, y) = 0</a:t>
            </a:r>
            <a:endParaRPr lang="en-US" sz="2800" i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0718" y="3424535"/>
            <a:ext cx="3076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flow equations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15000" y="2357735"/>
            <a:ext cx="2887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ontrollable devices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4572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687050"/>
              </p:ext>
            </p:extLst>
          </p:nvPr>
        </p:nvGraphicFramePr>
        <p:xfrm>
          <a:off x="2209800" y="5486400"/>
          <a:ext cx="16002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170" name="Equation" r:id="rId5" imgW="584200" imgH="203200" progId="Equation.3">
                  <p:embed/>
                </p:oleObj>
              </mc:Choice>
              <mc:Fallback>
                <p:oleObj name="Equation" r:id="rId5" imgW="584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09800" y="5486400"/>
                        <a:ext cx="16002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109276"/>
              </p:ext>
            </p:extLst>
          </p:nvPr>
        </p:nvGraphicFramePr>
        <p:xfrm>
          <a:off x="2667000" y="4572000"/>
          <a:ext cx="1250950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171" name="Equation" r:id="rId7" imgW="457200" imgH="266700" progId="Equation.3">
                  <p:embed/>
                </p:oleObj>
              </mc:Choice>
              <mc:Fallback>
                <p:oleObj name="Equation" r:id="rId7" imgW="4572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7000" y="4572000"/>
                        <a:ext cx="1250950" cy="684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4419600" y="3886200"/>
            <a:ext cx="1219200" cy="609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8800" y="4122003"/>
            <a:ext cx="3281367" cy="89255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operational constraints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(on </a:t>
            </a:r>
            <a:r>
              <a:rPr lang="en-US" sz="28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lang="en-US" sz="2400" dirty="0" smtClean="0">
                <a:solidFill>
                  <a:srgbClr val="0000FF"/>
                </a:solidFill>
              </a:rPr>
              <a:t>)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4" name="Right Brace 13"/>
          <p:cNvSpPr/>
          <p:nvPr/>
        </p:nvSpPr>
        <p:spPr bwMode="auto">
          <a:xfrm>
            <a:off x="5334000" y="4038600"/>
            <a:ext cx="304800" cy="1066800"/>
          </a:xfrm>
          <a:prstGeom prst="rightBrace">
            <a:avLst>
              <a:gd name="adj1" fmla="val 40710"/>
              <a:gd name="adj2" fmla="val 51270"/>
            </a:avLst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8800" y="5410200"/>
            <a:ext cx="297787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apacity limits </a:t>
            </a:r>
            <a:r>
              <a:rPr lang="en-US" sz="2400" dirty="0">
                <a:solidFill>
                  <a:srgbClr val="0000FF"/>
                </a:solidFill>
              </a:rPr>
              <a:t>(on </a:t>
            </a:r>
            <a:r>
              <a:rPr lang="en-US" sz="28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solidFill>
                  <a:srgbClr val="0000FF"/>
                </a:solidFill>
              </a:rPr>
              <a:t>)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6500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OPF: eliminate </a:t>
            </a:r>
            <a:r>
              <a:rPr lang="en-US" sz="3600" i="1" dirty="0" smtClean="0">
                <a:latin typeface="Times New Roman"/>
                <a:cs typeface="Times New Roman"/>
              </a:rPr>
              <a:t>y</a:t>
            </a:r>
            <a:endParaRPr lang="en-US" i="1" dirty="0">
              <a:latin typeface="Times New Roman"/>
              <a:cs typeface="Times New Roman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8812"/>
              </p:ext>
            </p:extLst>
          </p:nvPr>
        </p:nvGraphicFramePr>
        <p:xfrm>
          <a:off x="914400" y="1219200"/>
          <a:ext cx="4800600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259" name="Equation" r:id="rId4" imgW="1651000" imgH="749300" progId="Equation.3">
                  <p:embed/>
                </p:oleObj>
              </mc:Choice>
              <mc:Fallback>
                <p:oleObj name="Equation" r:id="rId4" imgW="16510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219200"/>
                        <a:ext cx="4800600" cy="204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38705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OPF: add barrier</a:t>
            </a:r>
            <a:endParaRPr lang="en-US" i="1" dirty="0">
              <a:latin typeface="Times New Roman"/>
              <a:cs typeface="Times New Roman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907679"/>
              </p:ext>
            </p:extLst>
          </p:nvPr>
        </p:nvGraphicFramePr>
        <p:xfrm>
          <a:off x="914400" y="1219200"/>
          <a:ext cx="4800600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306" name="Equation" r:id="rId4" imgW="1651000" imgH="749300" progId="Equation.3">
                  <p:embed/>
                </p:oleObj>
              </mc:Choice>
              <mc:Fallback>
                <p:oleObj name="Equation" r:id="rId4" imgW="16510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219200"/>
                        <a:ext cx="4800600" cy="204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947737" y="5456237"/>
            <a:ext cx="6075595" cy="1090613"/>
            <a:chOff x="947737" y="5105400"/>
            <a:chExt cx="6075595" cy="1090613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0146280"/>
                </p:ext>
              </p:extLst>
            </p:nvPr>
          </p:nvGraphicFramePr>
          <p:xfrm>
            <a:off x="947737" y="5186363"/>
            <a:ext cx="3548063" cy="1009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7307" name="Equation" r:id="rId6" imgW="1295400" imgH="393700" progId="Equation.3">
                    <p:embed/>
                  </p:oleObj>
                </mc:Choice>
                <mc:Fallback>
                  <p:oleObj name="Equation" r:id="rId6" imgW="12954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47737" y="5186363"/>
                          <a:ext cx="3548063" cy="1009650"/>
                        </a:xfrm>
                        <a:prstGeom prst="rect">
                          <a:avLst/>
                        </a:prstGeom>
                        <a:ln w="38100" cmpd="sng">
                          <a:solidFill>
                            <a:srgbClr val="0000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4953000" y="5105400"/>
              <a:ext cx="20703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L</a:t>
              </a:r>
              <a:r>
                <a:rPr lang="en-US" sz="2400" dirty="0" smtClean="0">
                  <a:solidFill>
                    <a:srgbClr val="0000FF"/>
                  </a:solidFill>
                </a:rPr>
                <a:t>: </a:t>
              </a:r>
              <a:r>
                <a:rPr lang="en-US" sz="2400" dirty="0" err="1" smtClean="0">
                  <a:solidFill>
                    <a:srgbClr val="0000FF"/>
                  </a:solidFill>
                </a:rPr>
                <a:t>nonconvex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3581400"/>
            <a:ext cx="2583392" cy="1676400"/>
            <a:chOff x="3200400" y="3810000"/>
            <a:chExt cx="2583392" cy="1676400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3200400" y="3810000"/>
              <a:ext cx="0" cy="16764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3276600" y="4182070"/>
              <a:ext cx="25071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a</a:t>
              </a:r>
              <a:r>
                <a:rPr lang="en-US" dirty="0" smtClean="0">
                  <a:solidFill>
                    <a:srgbClr val="0000FF"/>
                  </a:solidFill>
                </a:rPr>
                <a:t>dd barrier </a:t>
              </a:r>
              <a:r>
                <a:rPr lang="en-US" dirty="0">
                  <a:solidFill>
                    <a:srgbClr val="0000FF"/>
                  </a:solidFill>
                </a:rPr>
                <a:t>function</a:t>
              </a:r>
            </a:p>
            <a:p>
              <a:r>
                <a:rPr lang="en-US" dirty="0" smtClean="0">
                  <a:solidFill>
                    <a:srgbClr val="0000FF"/>
                  </a:solidFill>
                </a:rPr>
                <a:t>to </a:t>
              </a:r>
              <a:r>
                <a:rPr lang="en-US" dirty="0">
                  <a:solidFill>
                    <a:srgbClr val="0000FF"/>
                  </a:solidFill>
                </a:rPr>
                <a:t>remove</a:t>
              </a:r>
            </a:p>
            <a:p>
              <a:r>
                <a:rPr lang="en-US" dirty="0">
                  <a:solidFill>
                    <a:srgbClr val="0000FF"/>
                  </a:solidFill>
                </a:rPr>
                <a:t>o</a:t>
              </a:r>
              <a:r>
                <a:rPr lang="en-US" dirty="0" smtClean="0">
                  <a:solidFill>
                    <a:srgbClr val="0000FF"/>
                  </a:solidFill>
                </a:rPr>
                <a:t>perational constraints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18073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</a:t>
            </a:r>
            <a:r>
              <a:rPr lang="en-US" sz="2400" dirty="0" smtClean="0"/>
              <a:t>(feedback) </a:t>
            </a:r>
            <a:r>
              <a:rPr lang="en-US" dirty="0" smtClean="0"/>
              <a:t>perspective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063522"/>
              </p:ext>
            </p:extLst>
          </p:nvPr>
        </p:nvGraphicFramePr>
        <p:xfrm>
          <a:off x="1177564" y="4837112"/>
          <a:ext cx="4903788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670" name="Equation" r:id="rId4" imgW="1790700" imgH="431800" progId="Equation.3">
                  <p:embed/>
                </p:oleObj>
              </mc:Choice>
              <mc:Fallback>
                <p:oleObj name="Equation" r:id="rId4" imgW="1790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7564" y="4837112"/>
                        <a:ext cx="4903788" cy="1106488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662184"/>
              </p:ext>
            </p:extLst>
          </p:nvPr>
        </p:nvGraphicFramePr>
        <p:xfrm>
          <a:off x="1661752" y="1636712"/>
          <a:ext cx="3859212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671" name="Equation" r:id="rId6" imgW="1409700" imgH="431800" progId="Equation.3">
                  <p:embed/>
                </p:oleObj>
              </mc:Choice>
              <mc:Fallback>
                <p:oleObj name="Equation" r:id="rId6" imgW="1409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61752" y="1636712"/>
                        <a:ext cx="3859212" cy="1106488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/>
          <p:nvPr/>
        </p:nvCxnSpPr>
        <p:spPr bwMode="auto">
          <a:xfrm>
            <a:off x="2968744" y="2819400"/>
            <a:ext cx="0" cy="1981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4111744" y="2819400"/>
            <a:ext cx="0" cy="1981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1710964" y="3386316"/>
            <a:ext cx="11346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dirty="0" smtClean="0"/>
              <a:t>ontrol</a:t>
            </a:r>
          </a:p>
          <a:p>
            <a:pPr algn="ctr"/>
            <a:r>
              <a:rPr lang="en-US" sz="2800" i="1" dirty="0">
                <a:latin typeface="Times New Roman"/>
                <a:cs typeface="Times New Roman"/>
              </a:rPr>
              <a:t>x</a:t>
            </a:r>
            <a:r>
              <a:rPr lang="en-US" sz="2800" i="1" dirty="0" smtClean="0">
                <a:latin typeface="Times New Roman"/>
                <a:cs typeface="Times New Roman"/>
              </a:rPr>
              <a:t>(t)</a:t>
            </a:r>
            <a:endParaRPr lang="en-US" sz="2800" i="1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98707" y="3157716"/>
            <a:ext cx="225449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measurement,</a:t>
            </a:r>
          </a:p>
          <a:p>
            <a:pPr algn="ctr"/>
            <a:r>
              <a:rPr lang="en-US" sz="2400" dirty="0" smtClean="0"/>
              <a:t>communication</a:t>
            </a:r>
          </a:p>
          <a:p>
            <a:pPr algn="ctr"/>
            <a:r>
              <a:rPr lang="en-US" sz="2800" i="1" dirty="0">
                <a:latin typeface="Times New Roman"/>
                <a:cs typeface="Times New Roman"/>
              </a:rPr>
              <a:t>y</a:t>
            </a:r>
            <a:r>
              <a:rPr lang="en-US" sz="2800" i="1" dirty="0" smtClean="0">
                <a:latin typeface="Times New Roman"/>
                <a:cs typeface="Times New Roman"/>
              </a:rPr>
              <a:t>(t)</a:t>
            </a:r>
            <a:endParaRPr lang="en-US" sz="2800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8400" y="6120824"/>
            <a:ext cx="2853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</a:rPr>
              <a:t>Gan</a:t>
            </a:r>
            <a:r>
              <a:rPr lang="en-US" sz="1600" dirty="0" smtClean="0">
                <a:solidFill>
                  <a:srgbClr val="0000FF"/>
                </a:solidFill>
              </a:rPr>
              <a:t> &amp; Low JSAC 2016</a:t>
            </a:r>
          </a:p>
          <a:p>
            <a:r>
              <a:rPr lang="en-US" sz="1600" dirty="0" err="1">
                <a:solidFill>
                  <a:srgbClr val="0000FF"/>
                </a:solidFill>
              </a:rPr>
              <a:t>Dall’Anese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smtClean="0">
                <a:solidFill>
                  <a:srgbClr val="0000FF"/>
                </a:solidFill>
              </a:rPr>
              <a:t>&amp; </a:t>
            </a:r>
            <a:r>
              <a:rPr lang="en-US" sz="1600" dirty="0" err="1" smtClean="0">
                <a:solidFill>
                  <a:srgbClr val="0000FF"/>
                </a:solidFill>
              </a:rPr>
              <a:t>Simonetto</a:t>
            </a:r>
            <a:r>
              <a:rPr lang="en-US" sz="1600" dirty="0" smtClean="0">
                <a:solidFill>
                  <a:srgbClr val="0000FF"/>
                </a:solidFill>
              </a:rPr>
              <a:t> 2016 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1139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gradient algorithm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667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75935" y="2438400"/>
            <a:ext cx="5272465" cy="2305050"/>
            <a:chOff x="975935" y="3048000"/>
            <a:chExt cx="5272465" cy="2305050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9860398"/>
                </p:ext>
              </p:extLst>
            </p:nvPr>
          </p:nvGraphicFramePr>
          <p:xfrm>
            <a:off x="1587500" y="3657600"/>
            <a:ext cx="4660900" cy="1695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8330" name="Equation" r:id="rId4" imgW="1701800" imgH="660400" progId="Equation.3">
                    <p:embed/>
                  </p:oleObj>
                </mc:Choice>
                <mc:Fallback>
                  <p:oleObj name="Equation" r:id="rId4" imgW="1701800" imgH="660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587500" y="3657600"/>
                          <a:ext cx="4660900" cy="1695450"/>
                        </a:xfrm>
                        <a:prstGeom prst="rect">
                          <a:avLst/>
                        </a:prstGeom>
                        <a:ln w="3810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975935" y="3048000"/>
              <a:ext cx="4815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</a:rPr>
                <a:t>g</a:t>
              </a:r>
              <a:r>
                <a:rPr lang="en-US" sz="2800" dirty="0" smtClean="0">
                  <a:solidFill>
                    <a:srgbClr val="0000FF"/>
                  </a:solidFill>
                </a:rPr>
                <a:t>radient projection algorithm: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934200" y="3352800"/>
            <a:ext cx="1695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a</a:t>
            </a:r>
            <a:r>
              <a:rPr lang="en-US" sz="2000" dirty="0" smtClean="0">
                <a:solidFill>
                  <a:srgbClr val="0000FF"/>
                </a:solidFill>
              </a:rPr>
              <a:t>ctive control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4200" y="4248090"/>
            <a:ext cx="17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l</a:t>
            </a:r>
            <a:r>
              <a:rPr lang="en-US" sz="2000" dirty="0" smtClean="0">
                <a:solidFill>
                  <a:srgbClr val="0000FF"/>
                </a:solidFill>
              </a:rPr>
              <a:t>aw of physics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069201"/>
              </p:ext>
            </p:extLst>
          </p:nvPr>
        </p:nvGraphicFramePr>
        <p:xfrm>
          <a:off x="1616075" y="1198563"/>
          <a:ext cx="3548063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331" name="Equation" r:id="rId6" imgW="1295400" imgH="393700" progId="Equation.3">
                  <p:embed/>
                </p:oleObj>
              </mc:Choice>
              <mc:Fallback>
                <p:oleObj name="Equation" r:id="rId6" imgW="1295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16075" y="1198563"/>
                        <a:ext cx="3548063" cy="1011237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990600" y="5486400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Explicitly exploits network as power flow solver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Naturally tracks changing network conditions</a:t>
            </a:r>
          </a:p>
        </p:txBody>
      </p:sp>
    </p:spTree>
    <p:extLst>
      <p:ext uri="{BB962C8B-B14F-4D97-AF65-F5344CB8AC3E}">
        <p14:creationId xmlns:p14="http://schemas.microsoft.com/office/powerpoint/2010/main" val="30322660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gradient algorithm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667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75935" y="2438400"/>
            <a:ext cx="5272465" cy="2305050"/>
            <a:chOff x="975935" y="3048000"/>
            <a:chExt cx="5272465" cy="2305050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7955937"/>
                </p:ext>
              </p:extLst>
            </p:nvPr>
          </p:nvGraphicFramePr>
          <p:xfrm>
            <a:off x="1587500" y="3657600"/>
            <a:ext cx="4660900" cy="1695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9354" name="Equation" r:id="rId4" imgW="1701800" imgH="660400" progId="Equation.3">
                    <p:embed/>
                  </p:oleObj>
                </mc:Choice>
                <mc:Fallback>
                  <p:oleObj name="Equation" r:id="rId4" imgW="1701800" imgH="660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587500" y="3657600"/>
                          <a:ext cx="4660900" cy="1695450"/>
                        </a:xfrm>
                        <a:prstGeom prst="rect">
                          <a:avLst/>
                        </a:prstGeom>
                        <a:ln w="3810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975935" y="3048000"/>
              <a:ext cx="4815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</a:rPr>
                <a:t>g</a:t>
              </a:r>
              <a:r>
                <a:rPr lang="en-US" sz="2800" dirty="0" smtClean="0">
                  <a:solidFill>
                    <a:srgbClr val="0000FF"/>
                  </a:solidFill>
                </a:rPr>
                <a:t>radient projection algorithm: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934200" y="3352800"/>
            <a:ext cx="1695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a</a:t>
            </a:r>
            <a:r>
              <a:rPr lang="en-US" sz="2000" dirty="0" smtClean="0">
                <a:solidFill>
                  <a:srgbClr val="0000FF"/>
                </a:solidFill>
              </a:rPr>
              <a:t>ctive control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4200" y="4248090"/>
            <a:ext cx="17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l</a:t>
            </a:r>
            <a:r>
              <a:rPr lang="en-US" sz="2000" dirty="0" smtClean="0">
                <a:solidFill>
                  <a:srgbClr val="0000FF"/>
                </a:solidFill>
              </a:rPr>
              <a:t>aw of physics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0600" y="4953000"/>
            <a:ext cx="36086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00FF"/>
                </a:solidFill>
              </a:rPr>
              <a:t>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Local optimality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Global optimality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solidFill>
                  <a:srgbClr val="0000FF"/>
                </a:solidFill>
              </a:rPr>
              <a:t>Suboptimality</a:t>
            </a:r>
            <a:r>
              <a:rPr lang="en-US" sz="2400" dirty="0" smtClean="0">
                <a:solidFill>
                  <a:srgbClr val="0000FF"/>
                </a:solidFill>
              </a:rPr>
              <a:t> bound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Tracking performance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56070" y="6172200"/>
            <a:ext cx="2887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Gan</a:t>
            </a:r>
            <a:r>
              <a:rPr lang="en-US" dirty="0" smtClean="0">
                <a:solidFill>
                  <a:srgbClr val="0000FF"/>
                </a:solidFill>
              </a:rPr>
              <a:t> &amp; L, JSAC 2016</a:t>
            </a:r>
          </a:p>
          <a:p>
            <a:r>
              <a:rPr lang="en-US" dirty="0" err="1" smtClean="0">
                <a:solidFill>
                  <a:srgbClr val="0000FF"/>
                </a:solidFill>
              </a:rPr>
              <a:t>Dvijotham</a:t>
            </a:r>
            <a:r>
              <a:rPr lang="en-US" dirty="0" smtClean="0">
                <a:solidFill>
                  <a:srgbClr val="0000FF"/>
                </a:solidFill>
              </a:rPr>
              <a:t>, Tang &amp; L, 2016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57897"/>
              </p:ext>
            </p:extLst>
          </p:nvPr>
        </p:nvGraphicFramePr>
        <p:xfrm>
          <a:off x="1616075" y="1198563"/>
          <a:ext cx="3548063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355" name="Equation" r:id="rId6" imgW="1295400" imgH="393700" progId="Equation.3">
                  <p:embed/>
                </p:oleObj>
              </mc:Choice>
              <mc:Fallback>
                <p:oleObj name="Equation" r:id="rId6" imgW="1295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16075" y="1198563"/>
                        <a:ext cx="3548063" cy="1011237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5580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optimality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667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784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/>
            <a:r>
              <a:rPr lang="en-US" altLang="zh-CN" i="1" dirty="0" smtClean="0">
                <a:latin typeface="Times New Roman"/>
                <a:ea typeface="宋体" pitchFamily="2" charset="-122"/>
                <a:cs typeface="Times New Roman"/>
              </a:rPr>
              <a:t>x(t)</a:t>
            </a:r>
            <a:r>
              <a:rPr lang="en-US" altLang="zh-CN" sz="1800" dirty="0" smtClean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converges to set of local optima</a:t>
            </a:r>
            <a:endParaRPr lang="en-US" altLang="zh-CN" dirty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if #local optima is finite, </a:t>
            </a:r>
            <a:r>
              <a:rPr lang="en-US" altLang="zh-CN" sz="2800" i="1" dirty="0">
                <a:latin typeface="Times New Roman"/>
                <a:ea typeface="宋体" pitchFamily="2" charset="-122"/>
                <a:cs typeface="Times New Roman"/>
              </a:rPr>
              <a:t>x(t)</a:t>
            </a:r>
            <a:r>
              <a:rPr lang="en-US" altLang="zh-CN" sz="2000" dirty="0" smtClean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converges</a:t>
            </a:r>
            <a:endParaRPr lang="en-US" altLang="zh-CN" dirty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02441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optimality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667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791864"/>
              </p:ext>
            </p:extLst>
          </p:nvPr>
        </p:nvGraphicFramePr>
        <p:xfrm>
          <a:off x="974725" y="2514600"/>
          <a:ext cx="58070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917" name="Equation" r:id="rId4" imgW="2120900" imgH="241300" progId="Equation.3">
                  <p:embed/>
                </p:oleObj>
              </mc:Choice>
              <mc:Fallback>
                <p:oleObj name="Equation" r:id="rId4" imgW="2120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4725" y="2514600"/>
                        <a:ext cx="5807075" cy="619125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527342"/>
              </p:ext>
            </p:extLst>
          </p:nvPr>
        </p:nvGraphicFramePr>
        <p:xfrm>
          <a:off x="938213" y="1143000"/>
          <a:ext cx="556736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918" name="Equation" r:id="rId6" imgW="2032000" imgH="444500" progId="Equation.3">
                  <p:embed/>
                </p:oleObj>
              </mc:Choice>
              <mc:Fallback>
                <p:oleObj name="Equation" r:id="rId6" imgW="20320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8213" y="1143000"/>
                        <a:ext cx="5567362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609600" y="4495800"/>
            <a:ext cx="8305800" cy="1905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38200" y="3505200"/>
            <a:ext cx="8001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If co{local optima} are in </a:t>
            </a:r>
            <a:r>
              <a:rPr lang="en-US" altLang="zh-CN" sz="3200" i="1" dirty="0" smtClean="0">
                <a:latin typeface="Times New Roman"/>
                <a:ea typeface="宋体" pitchFamily="2" charset="-122"/>
                <a:cs typeface="Times New Roman"/>
              </a:rPr>
              <a:t>A</a:t>
            </a:r>
            <a:r>
              <a:rPr lang="en-US" altLang="zh-CN" dirty="0" smtClean="0">
                <a:ea typeface="宋体" pitchFamily="2" charset="-122"/>
              </a:rPr>
              <a:t> then</a:t>
            </a:r>
            <a:endParaRPr lang="en-US" altLang="zh-CN" sz="12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sz="2800" i="1" dirty="0">
                <a:latin typeface="Times New Roman"/>
                <a:ea typeface="宋体" pitchFamily="2" charset="-122"/>
                <a:cs typeface="Times New Roman"/>
              </a:rPr>
              <a:t>x(t)</a:t>
            </a:r>
            <a:r>
              <a:rPr lang="en-US" altLang="zh-CN" sz="2000" dirty="0" smtClean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converges to the set of global optima</a:t>
            </a:r>
            <a:endParaRPr lang="en-US" altLang="zh-CN" sz="12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sz="2800" i="1" dirty="0">
                <a:latin typeface="Times New Roman"/>
                <a:ea typeface="宋体" pitchFamily="2" charset="-122"/>
                <a:cs typeface="Times New Roman"/>
              </a:rPr>
              <a:t>x(t)</a:t>
            </a:r>
            <a:r>
              <a:rPr lang="en-US" altLang="zh-CN" sz="2000" dirty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itself converges a global optimum if #local optima is finite</a:t>
            </a:r>
          </a:p>
        </p:txBody>
      </p:sp>
    </p:spTree>
    <p:extLst>
      <p:ext uri="{BB962C8B-B14F-4D97-AF65-F5344CB8AC3E}">
        <p14:creationId xmlns:p14="http://schemas.microsoft.com/office/powerpoint/2010/main" val="7052934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optimality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667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602946"/>
              </p:ext>
            </p:extLst>
          </p:nvPr>
        </p:nvGraphicFramePr>
        <p:xfrm>
          <a:off x="938213" y="1143000"/>
          <a:ext cx="556736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1119" name="Equation" r:id="rId4" imgW="2032000" imgH="444500" progId="Equation.3">
                  <p:embed/>
                </p:oleObj>
              </mc:Choice>
              <mc:Fallback>
                <p:oleObj name="Equation" r:id="rId4" imgW="20320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8213" y="1143000"/>
                        <a:ext cx="5567362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609600" y="4495800"/>
            <a:ext cx="8305800" cy="1905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38200" y="3505200"/>
            <a:ext cx="8458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57200" y="4329113"/>
            <a:ext cx="8534400" cy="2071687"/>
            <a:chOff x="457200" y="4024313"/>
            <a:chExt cx="8534400" cy="2071687"/>
          </a:xfrm>
        </p:grpSpPr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457200" y="4038600"/>
              <a:ext cx="8534400" cy="20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1" eaLnBrk="1" hangingPunct="1"/>
              <a:r>
                <a:rPr lang="en-US" altLang="zh-CN" dirty="0" smtClean="0">
                  <a:ea typeface="宋体" pitchFamily="2" charset="-122"/>
                </a:rPr>
                <a:t> </a:t>
              </a:r>
            </a:p>
            <a:p>
              <a:pPr lvl="1" eaLnBrk="1" hangingPunct="1"/>
              <a:endParaRPr lang="en-US" altLang="zh-CN" dirty="0" smtClean="0">
                <a:ea typeface="宋体" pitchFamily="2" charset="-122"/>
              </a:endParaRPr>
            </a:p>
            <a:p>
              <a:pPr marL="471439" lvl="1" indent="0" eaLnBrk="1" hangingPunct="1">
                <a:buNone/>
              </a:pPr>
              <a:endParaRPr lang="en-US" altLang="zh-CN" dirty="0" smtClean="0">
                <a:ea typeface="宋体" pitchFamily="2" charset="-122"/>
              </a:endParaRPr>
            </a:p>
            <a:p>
              <a:pPr lvl="1" eaLnBrk="1" hangingPunct="1"/>
              <a:r>
                <a:rPr lang="en-US" altLang="zh-CN" dirty="0" smtClean="0">
                  <a:ea typeface="宋体" pitchFamily="2" charset="-122"/>
                </a:rPr>
                <a:t>If SOCP is exact over </a:t>
              </a:r>
              <a:r>
                <a:rPr lang="en-US" altLang="zh-CN" sz="2800" i="1" dirty="0" smtClean="0">
                  <a:latin typeface="Times New Roman"/>
                  <a:ea typeface="宋体" pitchFamily="2" charset="-122"/>
                  <a:cs typeface="Times New Roman"/>
                </a:rPr>
                <a:t>X</a:t>
              </a:r>
              <a:r>
                <a:rPr lang="en-US" altLang="zh-CN" dirty="0" smtClean="0">
                  <a:ea typeface="宋体" pitchFamily="2" charset="-122"/>
                </a:rPr>
                <a:t>, then assumption holds </a:t>
              </a:r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7564228"/>
                </p:ext>
              </p:extLst>
            </p:nvPr>
          </p:nvGraphicFramePr>
          <p:xfrm>
            <a:off x="1443038" y="4024313"/>
            <a:ext cx="4348162" cy="1108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1120" name="Equation" r:id="rId6" imgW="1587500" imgH="431800" progId="Equation.3">
                    <p:embed/>
                  </p:oleObj>
                </mc:Choice>
                <mc:Fallback>
                  <p:oleObj name="Equation" r:id="rId6" imgW="15875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443038" y="4024313"/>
                          <a:ext cx="4348162" cy="1108075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068013"/>
              </p:ext>
            </p:extLst>
          </p:nvPr>
        </p:nvGraphicFramePr>
        <p:xfrm>
          <a:off x="974725" y="2514600"/>
          <a:ext cx="58070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1121" name="Equation" r:id="rId8" imgW="2120900" imgH="241300" progId="Equation.3">
                  <p:embed/>
                </p:oleObj>
              </mc:Choice>
              <mc:Fallback>
                <p:oleObj name="Equation" r:id="rId8" imgW="2120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4725" y="2514600"/>
                        <a:ext cx="5807075" cy="619125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14996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Watershed moment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52400" y="4191000"/>
            <a:ext cx="8915400" cy="1588"/>
          </a:xfrm>
          <a:prstGeom prst="straightConnector1">
            <a:avLst/>
          </a:prstGeom>
          <a:solidFill>
            <a:schemeClr val="accent1"/>
          </a:solidFill>
          <a:ln w="127000" cap="sq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0" y="49530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Bell: telephone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rot="5400000">
            <a:off x="-152400" y="4572000"/>
            <a:ext cx="762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52400" y="435506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1876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059668"/>
            <a:ext cx="2416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Tesla: multi-phase AC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>
            <a:off x="-151606" y="3809206"/>
            <a:ext cx="762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152400" y="366926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1888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95400" y="3724870"/>
            <a:ext cx="391645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Both started as natural monopolies</a:t>
            </a:r>
          </a:p>
          <a:p>
            <a:r>
              <a:rPr lang="en-US" dirty="0">
                <a:solidFill>
                  <a:srgbClr val="000000"/>
                </a:solidFill>
              </a:rPr>
              <a:t>Both provided a single commodity</a:t>
            </a:r>
          </a:p>
          <a:p>
            <a:r>
              <a:rPr lang="en-US" dirty="0">
                <a:solidFill>
                  <a:srgbClr val="000000"/>
                </a:solidFill>
              </a:rPr>
              <a:t>Both grew rapidly through two WWs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 rot="5400000">
            <a:off x="5563394" y="4583668"/>
            <a:ext cx="762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5889626" y="436673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1980-90s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 rot="5400000">
            <a:off x="5563394" y="3820874"/>
            <a:ext cx="762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5889626" y="368093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1980-90s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86400" y="2782669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Deregulation</a:t>
            </a:r>
          </a:p>
          <a:p>
            <a:r>
              <a:rPr lang="en-US" dirty="0">
                <a:solidFill>
                  <a:srgbClr val="000000"/>
                </a:solidFill>
              </a:rPr>
              <a:t>started</a:t>
            </a:r>
          </a:p>
        </p:txBody>
      </p:sp>
      <p:cxnSp>
        <p:nvCxnSpPr>
          <p:cNvPr id="24" name="Straight Connector 23"/>
          <p:cNvCxnSpPr/>
          <p:nvPr/>
        </p:nvCxnSpPr>
        <p:spPr bwMode="auto">
          <a:xfrm rot="5400000">
            <a:off x="4763294" y="5142706"/>
            <a:ext cx="1905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5746284" y="4916269"/>
            <a:ext cx="149271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Deregulation</a:t>
            </a:r>
          </a:p>
          <a:p>
            <a:r>
              <a:rPr lang="en-US" dirty="0">
                <a:solidFill>
                  <a:srgbClr val="000000"/>
                </a:solidFill>
              </a:rPr>
              <a:t>started</a:t>
            </a:r>
          </a:p>
        </p:txBody>
      </p:sp>
      <p:grpSp>
        <p:nvGrpSpPr>
          <p:cNvPr id="2" name="Group 34"/>
          <p:cNvGrpSpPr/>
          <p:nvPr/>
        </p:nvGrpSpPr>
        <p:grpSpPr>
          <a:xfrm>
            <a:off x="523553" y="1143000"/>
            <a:ext cx="8428428" cy="2590800"/>
            <a:chOff x="523553" y="1143000"/>
            <a:chExt cx="8428428" cy="2590800"/>
          </a:xfrm>
        </p:grpSpPr>
        <p:sp>
          <p:nvSpPr>
            <p:cNvPr id="32" name="TextBox 31"/>
            <p:cNvSpPr txBox="1"/>
            <p:nvPr/>
          </p:nvSpPr>
          <p:spPr>
            <a:xfrm>
              <a:off x="523553" y="1143000"/>
              <a:ext cx="8048147" cy="138499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800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Power network will </a:t>
              </a:r>
              <a:r>
                <a:rPr lang="en-US" sz="2800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undergo similar </a:t>
              </a:r>
              <a:r>
                <a:rPr lang="en-US" sz="2800" b="1" u="sng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architectural </a:t>
              </a:r>
            </a:p>
            <a:p>
              <a:pPr algn="just"/>
              <a:r>
                <a:rPr lang="en-US" sz="2800" b="1" u="sng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t</a:t>
              </a:r>
              <a:r>
                <a:rPr lang="en-US" sz="2800" b="1" u="sng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ransformation</a:t>
              </a:r>
              <a:r>
                <a:rPr lang="en-US" sz="2800" b="1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 </a:t>
              </a:r>
              <a:r>
                <a:rPr lang="en-US" sz="2800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that </a:t>
              </a:r>
              <a:r>
                <a:rPr lang="en-US" sz="2800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phone network </a:t>
              </a:r>
              <a:r>
                <a:rPr lang="en-US" sz="2800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went through</a:t>
              </a:r>
            </a:p>
            <a:p>
              <a:pPr algn="just"/>
              <a:r>
                <a:rPr lang="en-US" sz="2800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i</a:t>
              </a:r>
              <a:r>
                <a:rPr lang="en-US" sz="2800" dirty="0" smtClean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n the last two decades </a:t>
              </a:r>
              <a:endParaRPr lang="en-US" sz="2800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 bwMode="auto">
            <a:xfrm>
              <a:off x="7239000" y="3581400"/>
              <a:ext cx="990600" cy="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9" name="TextBox 38"/>
            <p:cNvSpPr txBox="1"/>
            <p:nvPr/>
          </p:nvSpPr>
          <p:spPr>
            <a:xfrm>
              <a:off x="8305800" y="3272135"/>
              <a:ext cx="6461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 smtClean="0">
                  <a:solidFill>
                    <a:srgbClr val="00B050"/>
                  </a:solidFill>
                </a:rPr>
                <a:t>IoT</a:t>
              </a:r>
              <a:endParaRPr lang="en-US" sz="24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34000" y="4719935"/>
            <a:ext cx="3733800" cy="2061865"/>
            <a:chOff x="5334000" y="4719935"/>
            <a:chExt cx="3733800" cy="2061865"/>
          </a:xfrm>
        </p:grpSpPr>
        <p:sp>
          <p:nvSpPr>
            <p:cNvPr id="25" name="TextBox 24"/>
            <p:cNvSpPr txBox="1"/>
            <p:nvPr/>
          </p:nvSpPr>
          <p:spPr>
            <a:xfrm>
              <a:off x="5334000" y="6135469"/>
              <a:ext cx="12832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1969:</a:t>
              </a:r>
            </a:p>
            <a:p>
              <a:r>
                <a:rPr lang="en-US" dirty="0" err="1">
                  <a:solidFill>
                    <a:srgbClr val="000000"/>
                  </a:solidFill>
                </a:rPr>
                <a:t>DARPAnet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3" name="Group 35"/>
            <p:cNvGrpSpPr/>
            <p:nvPr/>
          </p:nvGrpSpPr>
          <p:grpSpPr>
            <a:xfrm>
              <a:off x="6629400" y="4719935"/>
              <a:ext cx="2438400" cy="1680865"/>
              <a:chOff x="6629400" y="4719935"/>
              <a:chExt cx="2438400" cy="1680865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754520" y="4719935"/>
                <a:ext cx="13132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400" b="1">
                    <a:solidFill>
                      <a:srgbClr val="00B050"/>
                    </a:solidFill>
                  </a:defRPr>
                </a:lvl1pPr>
              </a:lstStyle>
              <a:p>
                <a:r>
                  <a:rPr lang="en-US" dirty="0"/>
                  <a:t>Internet</a:t>
                </a: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 bwMode="auto">
              <a:xfrm>
                <a:off x="7239000" y="4876800"/>
                <a:ext cx="457200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1" name="Straight Arrow Connector 40"/>
              <p:cNvCxnSpPr/>
              <p:nvPr/>
            </p:nvCxnSpPr>
            <p:spPr bwMode="auto">
              <a:xfrm flipV="1">
                <a:off x="6629400" y="5181600"/>
                <a:ext cx="1066800" cy="121920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23115600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Suboptimality</a:t>
            </a:r>
            <a:r>
              <a:rPr lang="en-US" dirty="0" smtClean="0"/>
              <a:t> gap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4800" y="4419600"/>
            <a:ext cx="8534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Informally, a local minimum is almost as good</a:t>
            </a:r>
          </a:p>
          <a:p>
            <a:pPr marL="471439" lvl="1" indent="0" eaLnBrk="1" hangingPunct="1">
              <a:buNone/>
            </a:pPr>
            <a:r>
              <a:rPr lang="en-US" altLang="zh-CN" dirty="0">
                <a:ea typeface="宋体" pitchFamily="2" charset="-122"/>
              </a:rPr>
              <a:t>	</a:t>
            </a:r>
            <a:r>
              <a:rPr lang="en-US" altLang="zh-CN" dirty="0" smtClean="0">
                <a:ea typeface="宋体" pitchFamily="2" charset="-122"/>
              </a:rPr>
              <a:t>as any strictly interior feasible point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840739"/>
              </p:ext>
            </p:extLst>
          </p:nvPr>
        </p:nvGraphicFramePr>
        <p:xfrm>
          <a:off x="5867400" y="2776537"/>
          <a:ext cx="66040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774" name="Equation" r:id="rId4" imgW="241300" imgH="165100" progId="Equation.3">
                  <p:embed/>
                </p:oleObj>
              </mc:Choice>
              <mc:Fallback>
                <p:oleObj name="Equation" r:id="rId4" imgW="241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400" y="2776537"/>
                        <a:ext cx="660400" cy="4238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862990"/>
              </p:ext>
            </p:extLst>
          </p:nvPr>
        </p:nvGraphicFramePr>
        <p:xfrm>
          <a:off x="1066800" y="2601913"/>
          <a:ext cx="448627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775" name="Equation" r:id="rId6" imgW="1638300" imgH="292100" progId="Equation.3">
                  <p:embed/>
                </p:oleObj>
              </mc:Choice>
              <mc:Fallback>
                <p:oleObj name="Equation" r:id="rId6" imgW="1638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6800" y="2601913"/>
                        <a:ext cx="4486275" cy="75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76198" y="1447800"/>
            <a:ext cx="1196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CC00"/>
                </a:solidFill>
              </a:rPr>
              <a:t>any local </a:t>
            </a:r>
          </a:p>
          <a:p>
            <a:pPr algn="ctr"/>
            <a:r>
              <a:rPr lang="en-US" sz="2000" dirty="0" smtClean="0">
                <a:solidFill>
                  <a:srgbClr val="00CC00"/>
                </a:solidFill>
              </a:rPr>
              <a:t>optimum</a:t>
            </a:r>
            <a:endParaRPr lang="en-US" sz="2000" dirty="0">
              <a:solidFill>
                <a:srgbClr val="00CC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94375" y="1114961"/>
            <a:ext cx="207941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any original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f</a:t>
            </a:r>
            <a:r>
              <a:rPr lang="en-US" sz="2000" dirty="0" smtClean="0">
                <a:solidFill>
                  <a:srgbClr val="0000FF"/>
                </a:solidFill>
              </a:rPr>
              <a:t>easible </a:t>
            </a:r>
            <a:r>
              <a:rPr lang="en-US" sz="2000" dirty="0" err="1" smtClean="0">
                <a:solidFill>
                  <a:srgbClr val="0000FF"/>
                </a:solidFill>
              </a:rPr>
              <a:t>pt</a:t>
            </a:r>
            <a:endParaRPr lang="en-US" sz="2000" dirty="0" smtClean="0">
              <a:solidFill>
                <a:srgbClr val="0000FF"/>
              </a:solidFill>
            </a:endParaRP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s</a:t>
            </a:r>
            <a:r>
              <a:rPr lang="en-US" sz="2000" dirty="0" smtClean="0">
                <a:solidFill>
                  <a:srgbClr val="0000FF"/>
                </a:solidFill>
              </a:rPr>
              <a:t>lightly away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f</a:t>
            </a:r>
            <a:r>
              <a:rPr lang="en-US" sz="2000" dirty="0" smtClean="0">
                <a:solidFill>
                  <a:srgbClr val="0000FF"/>
                </a:solidFill>
              </a:rPr>
              <a:t>rom </a:t>
            </a:r>
            <a:r>
              <a:rPr lang="en-US" sz="2200" i="1" dirty="0" smtClean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sz="2000" dirty="0" smtClean="0">
                <a:solidFill>
                  <a:srgbClr val="0000FF"/>
                </a:solidFill>
              </a:rPr>
              <a:t> boundary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9" name="7-Point Star 18"/>
          <p:cNvSpPr/>
          <p:nvPr/>
        </p:nvSpPr>
        <p:spPr>
          <a:xfrm>
            <a:off x="6858000" y="1219200"/>
            <a:ext cx="2057400" cy="17526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391400" y="1676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077200" y="2133600"/>
            <a:ext cx="152400" cy="152400"/>
          </a:xfrm>
          <a:prstGeom prst="ellipse">
            <a:avLst/>
          </a:prstGeom>
          <a:solidFill>
            <a:srgbClr val="00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5559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2819400" y="5105400"/>
            <a:ext cx="381000" cy="457200"/>
          </a:xfrm>
          <a:prstGeom prst="rect">
            <a:avLst/>
          </a:prstGeom>
          <a:solidFill>
            <a:srgbClr val="84F37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105400" y="4343400"/>
            <a:ext cx="381000" cy="457200"/>
          </a:xfrm>
          <a:prstGeom prst="rect">
            <a:avLst/>
          </a:prstGeom>
          <a:solidFill>
            <a:srgbClr val="84F37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3505200" y="4343400"/>
            <a:ext cx="381000" cy="457200"/>
          </a:xfrm>
          <a:prstGeom prst="rect">
            <a:avLst/>
          </a:prstGeom>
          <a:solidFill>
            <a:srgbClr val="84F37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Tracking performance</a:t>
            </a:r>
            <a:endParaRPr lang="en-US" i="1" dirty="0">
              <a:latin typeface="Times New Roman"/>
              <a:cs typeface="Times New Roman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839718"/>
              </p:ext>
            </p:extLst>
          </p:nvPr>
        </p:nvGraphicFramePr>
        <p:xfrm>
          <a:off x="957263" y="1304925"/>
          <a:ext cx="3767137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581" name="Equation" r:id="rId4" imgW="1295400" imgH="685800" progId="Equation.3">
                  <p:embed/>
                </p:oleObj>
              </mc:Choice>
              <mc:Fallback>
                <p:oleObj name="Equation" r:id="rId4" imgW="12954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7263" y="1304925"/>
                        <a:ext cx="3767137" cy="187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969963" y="4191000"/>
            <a:ext cx="6996483" cy="2057400"/>
            <a:chOff x="969963" y="4191000"/>
            <a:chExt cx="6996483" cy="2057400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641571"/>
                </p:ext>
              </p:extLst>
            </p:nvPr>
          </p:nvGraphicFramePr>
          <p:xfrm>
            <a:off x="969963" y="4291013"/>
            <a:ext cx="4689475" cy="1870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9582" name="Equation" r:id="rId6" imgW="1612900" imgH="685800" progId="Equation.3">
                    <p:embed/>
                  </p:oleObj>
                </mc:Choice>
                <mc:Fallback>
                  <p:oleObj name="Equation" r:id="rId6" imgW="1612900" imgH="685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69963" y="4291013"/>
                          <a:ext cx="4689475" cy="1870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ight Brace 8"/>
            <p:cNvSpPr/>
            <p:nvPr/>
          </p:nvSpPr>
          <p:spPr bwMode="auto">
            <a:xfrm>
              <a:off x="6172200" y="4191000"/>
              <a:ext cx="381000" cy="2057400"/>
            </a:xfrm>
            <a:prstGeom prst="rightBrace">
              <a:avLst>
                <a:gd name="adj1" fmla="val 40710"/>
                <a:gd name="adj2" fmla="val 50000"/>
              </a:avLst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58000" y="4724400"/>
              <a:ext cx="11084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FF"/>
                  </a:solidFill>
                </a:rPr>
                <a:t>d</a:t>
              </a:r>
              <a:r>
                <a:rPr lang="en-US" sz="2400" dirty="0" smtClean="0">
                  <a:solidFill>
                    <a:srgbClr val="0000FF"/>
                  </a:solidFill>
                </a:rPr>
                <a:t>rifting </a:t>
              </a:r>
            </a:p>
            <a:p>
              <a:pPr algn="ctr"/>
              <a:r>
                <a:rPr lang="en-US" sz="2400" dirty="0" smtClean="0">
                  <a:solidFill>
                    <a:srgbClr val="0000FF"/>
                  </a:solidFill>
                </a:rPr>
                <a:t>OPF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0383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performance</a:t>
            </a:r>
            <a:endParaRPr 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38200" y="3505200"/>
            <a:ext cx="8001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605274"/>
              </p:ext>
            </p:extLst>
          </p:nvPr>
        </p:nvGraphicFramePr>
        <p:xfrm>
          <a:off x="838200" y="1066800"/>
          <a:ext cx="6156325" cy="2208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600" name="Equation" r:id="rId4" imgW="2425700" imgH="927100" progId="Equation.3">
                  <p:embed/>
                </p:oleObj>
              </mc:Choice>
              <mc:Fallback>
                <p:oleObj name="Equation" r:id="rId4" imgW="24257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066800"/>
                        <a:ext cx="6156325" cy="2208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239000" y="1290935"/>
            <a:ext cx="160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ost of </a:t>
            </a:r>
            <a:r>
              <a:rPr lang="en-US" sz="2400" dirty="0" err="1" smtClean="0">
                <a:solidFill>
                  <a:srgbClr val="0000FF"/>
                </a:solidFill>
              </a:rPr>
              <a:t>Alg</a:t>
            </a: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0345" y="2438400"/>
            <a:ext cx="1826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o</a:t>
            </a:r>
            <a:r>
              <a:rPr lang="en-US" sz="2400" dirty="0" smtClean="0">
                <a:solidFill>
                  <a:srgbClr val="0000FF"/>
                </a:solidFill>
              </a:rPr>
              <a:t>ptimal cost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2887" y="1912203"/>
            <a:ext cx="1330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d</a:t>
            </a:r>
            <a:r>
              <a:rPr lang="en-US" sz="2400" dirty="0" smtClean="0">
                <a:solidFill>
                  <a:srgbClr val="0000FF"/>
                </a:solidFill>
              </a:rPr>
              <a:t>ynamic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regret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4191000"/>
            <a:ext cx="5482166" cy="1066800"/>
          </a:xfrm>
          <a:prstGeom prst="rect">
            <a:avLst/>
          </a:prstGeom>
        </p:spPr>
      </p:pic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453202"/>
              </p:ext>
            </p:extLst>
          </p:nvPr>
        </p:nvGraphicFramePr>
        <p:xfrm>
          <a:off x="990600" y="4419600"/>
          <a:ext cx="173990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601" name="Equation" r:id="rId7" imgW="685800" imgH="228600" progId="Equation.3">
                  <p:embed/>
                </p:oleObj>
              </mc:Choice>
              <mc:Fallback>
                <p:oleObj name="Equation" r:id="rId7" imgW="685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0600" y="4419600"/>
                        <a:ext cx="1739900" cy="544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ight Brace 17"/>
          <p:cNvSpPr/>
          <p:nvPr/>
        </p:nvSpPr>
        <p:spPr bwMode="auto">
          <a:xfrm rot="5400000">
            <a:off x="4800600" y="3886200"/>
            <a:ext cx="381000" cy="3429000"/>
          </a:xfrm>
          <a:prstGeom prst="rightBrace">
            <a:avLst>
              <a:gd name="adj1" fmla="val 40710"/>
              <a:gd name="adj2" fmla="val 50000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20754" y="5867400"/>
            <a:ext cx="2327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r</a:t>
            </a:r>
            <a:r>
              <a:rPr lang="en-US" sz="2400" dirty="0" smtClean="0">
                <a:solidFill>
                  <a:srgbClr val="0000FF"/>
                </a:solidFill>
              </a:rPr>
              <a:t>ate of 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drifting</a:t>
            </a:r>
          </a:p>
        </p:txBody>
      </p:sp>
      <p:sp>
        <p:nvSpPr>
          <p:cNvPr id="20" name="Right Brace 19"/>
          <p:cNvSpPr/>
          <p:nvPr/>
        </p:nvSpPr>
        <p:spPr bwMode="auto">
          <a:xfrm rot="5400000">
            <a:off x="7505700" y="5143500"/>
            <a:ext cx="381000" cy="914400"/>
          </a:xfrm>
          <a:prstGeom prst="rightBrace">
            <a:avLst>
              <a:gd name="adj1" fmla="val 40710"/>
              <a:gd name="adj2" fmla="val 50000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34200" y="58674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00FF"/>
                </a:solidFill>
              </a:rPr>
              <a:t>s</a:t>
            </a:r>
            <a:r>
              <a:rPr lang="en-US" sz="2400" dirty="0" err="1" smtClean="0">
                <a:solidFill>
                  <a:srgbClr val="0000FF"/>
                </a:solidFill>
              </a:rPr>
              <a:t>ubopt</a:t>
            </a:r>
            <a:r>
              <a:rPr lang="en-US" sz="2400" dirty="0" smtClean="0">
                <a:solidFill>
                  <a:srgbClr val="0000FF"/>
                </a:solidFill>
              </a:rPr>
              <a:t> of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local min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762000" y="3276600"/>
            <a:ext cx="8077200" cy="3581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7620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performance</a:t>
            </a:r>
            <a:endParaRPr 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38200" y="3505200"/>
            <a:ext cx="8001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343111"/>
              </p:ext>
            </p:extLst>
          </p:nvPr>
        </p:nvGraphicFramePr>
        <p:xfrm>
          <a:off x="838200" y="1066800"/>
          <a:ext cx="6156325" cy="2208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641" name="Equation" r:id="rId4" imgW="2425700" imgH="927100" progId="Equation.3">
                  <p:embed/>
                </p:oleObj>
              </mc:Choice>
              <mc:Fallback>
                <p:oleObj name="Equation" r:id="rId4" imgW="24257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066800"/>
                        <a:ext cx="6156325" cy="2208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239000" y="1290935"/>
            <a:ext cx="160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ost of </a:t>
            </a:r>
            <a:r>
              <a:rPr lang="en-US" sz="2400" dirty="0" err="1" smtClean="0">
                <a:solidFill>
                  <a:srgbClr val="0000FF"/>
                </a:solidFill>
              </a:rPr>
              <a:t>Alg</a:t>
            </a: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0345" y="2438400"/>
            <a:ext cx="1826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o</a:t>
            </a:r>
            <a:r>
              <a:rPr lang="en-US" sz="2400" dirty="0" smtClean="0">
                <a:solidFill>
                  <a:srgbClr val="0000FF"/>
                </a:solidFill>
              </a:rPr>
              <a:t>ptimal cost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2887" y="1912203"/>
            <a:ext cx="1330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d</a:t>
            </a:r>
            <a:r>
              <a:rPr lang="en-US" sz="2400" dirty="0" smtClean="0">
                <a:solidFill>
                  <a:srgbClr val="0000FF"/>
                </a:solidFill>
              </a:rPr>
              <a:t>ynamic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regret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39578"/>
              </p:ext>
            </p:extLst>
          </p:nvPr>
        </p:nvGraphicFramePr>
        <p:xfrm>
          <a:off x="1471612" y="4124325"/>
          <a:ext cx="6605588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642" name="Equation" r:id="rId6" imgW="2603500" imgH="508000" progId="Equation.3">
                  <p:embed/>
                </p:oleObj>
              </mc:Choice>
              <mc:Fallback>
                <p:oleObj name="Equation" r:id="rId6" imgW="26035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71612" y="4124325"/>
                        <a:ext cx="6605588" cy="120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ight Brace 17"/>
          <p:cNvSpPr/>
          <p:nvPr/>
        </p:nvSpPr>
        <p:spPr bwMode="auto">
          <a:xfrm rot="5400000">
            <a:off x="4953000" y="3962400"/>
            <a:ext cx="381000" cy="3276600"/>
          </a:xfrm>
          <a:prstGeom prst="rightBrace">
            <a:avLst>
              <a:gd name="adj1" fmla="val 40710"/>
              <a:gd name="adj2" fmla="val 50000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38600" y="5867400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r</a:t>
            </a:r>
            <a:r>
              <a:rPr lang="en-US" sz="2400" dirty="0" smtClean="0">
                <a:solidFill>
                  <a:srgbClr val="0000FF"/>
                </a:solidFill>
              </a:rPr>
              <a:t>ate of 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drifting</a:t>
            </a:r>
          </a:p>
        </p:txBody>
      </p:sp>
      <p:sp>
        <p:nvSpPr>
          <p:cNvPr id="20" name="Right Brace 19"/>
          <p:cNvSpPr/>
          <p:nvPr/>
        </p:nvSpPr>
        <p:spPr bwMode="auto">
          <a:xfrm rot="5400000">
            <a:off x="7505700" y="5143500"/>
            <a:ext cx="381000" cy="914400"/>
          </a:xfrm>
          <a:prstGeom prst="rightBrace">
            <a:avLst>
              <a:gd name="adj1" fmla="val 40710"/>
              <a:gd name="adj2" fmla="val 50000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34200" y="58674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00FF"/>
                </a:solidFill>
              </a:rPr>
              <a:t>s</a:t>
            </a:r>
            <a:r>
              <a:rPr lang="en-US" sz="2400" dirty="0" err="1" smtClean="0">
                <a:solidFill>
                  <a:srgbClr val="0000FF"/>
                </a:solidFill>
              </a:rPr>
              <a:t>ubopt</a:t>
            </a:r>
            <a:r>
              <a:rPr lang="en-US" sz="2400" dirty="0" smtClean="0">
                <a:solidFill>
                  <a:srgbClr val="0000FF"/>
                </a:solidFill>
              </a:rPr>
              <a:t> of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local min</a:t>
            </a:r>
          </a:p>
        </p:txBody>
      </p:sp>
    </p:spTree>
    <p:extLst>
      <p:ext uri="{BB962C8B-B14F-4D97-AF65-F5344CB8AC3E}">
        <p14:creationId xmlns:p14="http://schemas.microsoft.com/office/powerpoint/2010/main" val="31966280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performance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490348"/>
              </p:ext>
            </p:extLst>
          </p:nvPr>
        </p:nvGraphicFramePr>
        <p:xfrm>
          <a:off x="838200" y="1066800"/>
          <a:ext cx="6156325" cy="2208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665" name="Equation" r:id="rId4" imgW="2425700" imgH="927100" progId="Equation.3">
                  <p:embed/>
                </p:oleObj>
              </mc:Choice>
              <mc:Fallback>
                <p:oleObj name="Equation" r:id="rId4" imgW="24257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066800"/>
                        <a:ext cx="6156325" cy="2208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239000" y="1290935"/>
            <a:ext cx="160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ost of </a:t>
            </a:r>
            <a:r>
              <a:rPr lang="en-US" sz="2400" dirty="0" err="1" smtClean="0">
                <a:solidFill>
                  <a:srgbClr val="0000FF"/>
                </a:solidFill>
              </a:rPr>
              <a:t>Alg</a:t>
            </a: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0345" y="2438400"/>
            <a:ext cx="1826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o</a:t>
            </a:r>
            <a:r>
              <a:rPr lang="en-US" sz="2400" dirty="0" smtClean="0">
                <a:solidFill>
                  <a:srgbClr val="0000FF"/>
                </a:solidFill>
              </a:rPr>
              <a:t>ptimal cost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2887" y="1912203"/>
            <a:ext cx="1330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d</a:t>
            </a:r>
            <a:r>
              <a:rPr lang="en-US" sz="2400" dirty="0" smtClean="0">
                <a:solidFill>
                  <a:srgbClr val="0000FF"/>
                </a:solidFill>
              </a:rPr>
              <a:t>ynamic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regret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542618"/>
              </p:ext>
            </p:extLst>
          </p:nvPr>
        </p:nvGraphicFramePr>
        <p:xfrm>
          <a:off x="1803400" y="4648200"/>
          <a:ext cx="1168400" cy="481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666" name="Equation" r:id="rId6" imgW="520700" imgH="228600" progId="Equation.3">
                  <p:embed/>
                </p:oleObj>
              </mc:Choice>
              <mc:Fallback>
                <p:oleObj name="Equation" r:id="rId6" imgW="520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3400" y="4648200"/>
                        <a:ext cx="1168400" cy="481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838200" y="3505200"/>
            <a:ext cx="8001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If rate of drifting is              then per-step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</a:t>
            </a:r>
            <a:r>
              <a:rPr lang="en-US" altLang="zh-CN" sz="2400" dirty="0" smtClean="0">
                <a:ea typeface="宋体" pitchFamily="2" charset="-122"/>
              </a:rPr>
              <a:t>                   is asymptotically bounded by</a:t>
            </a:r>
          </a:p>
          <a:p>
            <a:pPr lvl="1" eaLnBrk="1" hangingPunct="1"/>
            <a:endParaRPr lang="en-US" altLang="zh-CN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Can made     arbitrarily small at cost of computation</a:t>
            </a:r>
            <a:endParaRPr lang="en-US" altLang="zh-CN" sz="2000" dirty="0" smtClean="0">
              <a:ea typeface="宋体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4191000"/>
            <a:ext cx="1219200" cy="575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0" y="4533900"/>
            <a:ext cx="381000" cy="647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5200" y="5410200"/>
            <a:ext cx="381000" cy="6477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848600" y="47360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(local min)</a:t>
            </a:r>
          </a:p>
        </p:txBody>
      </p:sp>
    </p:spTree>
    <p:extLst>
      <p:ext uri="{BB962C8B-B14F-4D97-AF65-F5344CB8AC3E}">
        <p14:creationId xmlns:p14="http://schemas.microsoft.com/office/powerpoint/2010/main" val="5447890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14400" y="914400"/>
            <a:ext cx="6781800" cy="5911682"/>
            <a:chOff x="914400" y="914400"/>
            <a:chExt cx="6781800" cy="59116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914400"/>
              <a:ext cx="6781800" cy="591168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5715000" y="990600"/>
              <a:ext cx="1905000" cy="5791200"/>
            </a:xfrm>
            <a:prstGeom prst="rect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4341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Key message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219200"/>
            <a:ext cx="86106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Large network of DERs</a:t>
            </a:r>
          </a:p>
          <a:p>
            <a:pPr lvl="1"/>
            <a:r>
              <a:rPr lang="en-US" dirty="0" smtClean="0"/>
              <a:t>Real-time optimization at scale</a:t>
            </a:r>
          </a:p>
          <a:p>
            <a:pPr lvl="1"/>
            <a:r>
              <a:rPr lang="en-US" dirty="0" smtClean="0"/>
              <a:t>Computational challenge: power flow solution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Online optimization </a:t>
            </a:r>
            <a:endParaRPr lang="en-US" sz="2000" dirty="0" smtClean="0"/>
          </a:p>
          <a:p>
            <a:pPr lvl="1"/>
            <a:r>
              <a:rPr lang="en-US" dirty="0" smtClean="0"/>
              <a:t>Network computes power flow solutions in real time at scale for free</a:t>
            </a:r>
          </a:p>
          <a:p>
            <a:pPr lvl="1"/>
            <a:r>
              <a:rPr lang="en-US" dirty="0" smtClean="0"/>
              <a:t>Exploit it for our optimization/control</a:t>
            </a:r>
          </a:p>
          <a:p>
            <a:pPr lvl="1"/>
            <a:r>
              <a:rPr lang="en-US" dirty="0" smtClean="0"/>
              <a:t>Naturally adapts to evolving network conditions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Examples</a:t>
            </a:r>
            <a:endParaRPr lang="en-US" dirty="0"/>
          </a:p>
          <a:p>
            <a:pPr lvl="1"/>
            <a:r>
              <a:rPr lang="en-US" dirty="0" smtClean="0"/>
              <a:t>Slow timescale: OPF</a:t>
            </a:r>
          </a:p>
          <a:p>
            <a:pPr lvl="1"/>
            <a:r>
              <a:rPr lang="en-US" dirty="0" smtClean="0"/>
              <a:t>Fast timescale: frequency control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359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8001000" cy="4343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Optimal power flow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Background: </a:t>
            </a:r>
            <a:r>
              <a:rPr lang="en-US" dirty="0" err="1">
                <a:solidFill>
                  <a:srgbClr val="BFBFBF"/>
                </a:solidFill>
              </a:rPr>
              <a:t>semidefinite</a:t>
            </a:r>
            <a:r>
              <a:rPr lang="en-US" dirty="0">
                <a:solidFill>
                  <a:srgbClr val="BFBFBF"/>
                </a:solidFill>
              </a:rPr>
              <a:t> relaxations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Online algorithm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Analysis and simulations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Load-side frequency control</a:t>
            </a:r>
          </a:p>
          <a:p>
            <a:pPr lvl="1"/>
            <a:r>
              <a:rPr lang="en-US" dirty="0" smtClean="0"/>
              <a:t>Dynamic model &amp; design approach</a:t>
            </a:r>
          </a:p>
          <a:p>
            <a:pPr lvl="1"/>
            <a:r>
              <a:rPr lang="en-US" dirty="0" smtClean="0"/>
              <a:t>Distributed online algorithm</a:t>
            </a:r>
          </a:p>
          <a:p>
            <a:pPr lvl="1"/>
            <a:r>
              <a:rPr lang="en-US" dirty="0" smtClean="0"/>
              <a:t>Analysis and simulations</a:t>
            </a:r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5858470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 smtClean="0">
                <a:solidFill>
                  <a:srgbClr val="0000FF"/>
                </a:solidFill>
              </a:rPr>
              <a:t>Zhao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Topcu</a:t>
            </a:r>
            <a:r>
              <a:rPr lang="en-US" dirty="0">
                <a:solidFill>
                  <a:srgbClr val="0000FF"/>
                </a:solidFill>
              </a:rPr>
              <a:t>, Li, </a:t>
            </a:r>
            <a:r>
              <a:rPr lang="en-US" dirty="0" smtClean="0">
                <a:solidFill>
                  <a:srgbClr val="0000FF"/>
                </a:solidFill>
              </a:rPr>
              <a:t>L, TAC 2014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	</a:t>
            </a:r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Zhao, L, </a:t>
            </a:r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 2014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	Zhao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et al</a:t>
            </a:r>
            <a:r>
              <a:rPr lang="en-US" dirty="0">
                <a:solidFill>
                  <a:srgbClr val="0000FF"/>
                </a:solidFill>
              </a:rPr>
              <a:t>:</a:t>
            </a:r>
            <a:r>
              <a:rPr lang="en-US" dirty="0" smtClean="0">
                <a:solidFill>
                  <a:srgbClr val="0000FF"/>
                </a:solidFill>
              </a:rPr>
              <a:t> CDC </a:t>
            </a:r>
            <a:r>
              <a:rPr lang="en-US" dirty="0">
                <a:solidFill>
                  <a:srgbClr val="0000FF"/>
                </a:solidFill>
              </a:rPr>
              <a:t>2014, </a:t>
            </a:r>
            <a:r>
              <a:rPr lang="en-US" dirty="0" smtClean="0">
                <a:solidFill>
                  <a:srgbClr val="0000FF"/>
                </a:solidFill>
              </a:rPr>
              <a:t>CISS 2015, PSCC 2016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5901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43000" y="6381690"/>
            <a:ext cx="4114800" cy="400110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2011 Southwest blackout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8938" y="5071646"/>
            <a:ext cx="823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(1 min)</a:t>
            </a:r>
            <a:endParaRPr lang="en-US" sz="1600" dirty="0">
              <a:solidFill>
                <a:srgbClr val="0000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77" y="2590800"/>
            <a:ext cx="6886123" cy="3725646"/>
          </a:xfrm>
          <a:prstGeom prst="rect">
            <a:avLst/>
          </a:prstGeom>
        </p:spPr>
      </p:pic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458200" cy="1447800"/>
          </a:xfrm>
        </p:spPr>
        <p:txBody>
          <a:bodyPr>
            <a:normAutofit/>
          </a:bodyPr>
          <a:lstStyle/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All buses synchronized to same nominal frequency (US: 60 Hz; Europe/China: 50 Hz)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Supply-demand imbalance </a:t>
            </a:r>
            <a:r>
              <a:rPr lang="en-US" altLang="zh-CN" sz="2200" dirty="0" smtClean="0">
                <a:ea typeface="宋体" pitchFamily="2" charset="-122"/>
                <a:sym typeface="Wingdings"/>
              </a:rPr>
              <a:t> </a:t>
            </a:r>
            <a:r>
              <a:rPr lang="en-US" altLang="zh-CN" sz="2200" dirty="0">
                <a:ea typeface="宋体" pitchFamily="2" charset="-122"/>
                <a:sym typeface="Wingdings"/>
              </a:rPr>
              <a:t>f</a:t>
            </a:r>
            <a:r>
              <a:rPr lang="en-US" altLang="zh-CN" sz="2200" dirty="0" smtClean="0">
                <a:ea typeface="宋体" pitchFamily="2" charset="-122"/>
              </a:rPr>
              <a:t>requency fluctuation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Motivation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5712822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1676400"/>
            <a:ext cx="4267200" cy="830997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Imagine when we have 50%+ renewable generation 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8938" y="5071646"/>
            <a:ext cx="823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(1 min)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39000" y="4191000"/>
            <a:ext cx="93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(10 min)</a:t>
            </a:r>
            <a:endParaRPr lang="en-US" sz="1600" dirty="0">
              <a:solidFill>
                <a:srgbClr val="0000FF"/>
              </a:solidFill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 cstate="print"/>
          <a:srcRect l="4205" r="5814"/>
          <a:stretch>
            <a:fillRect/>
          </a:stretch>
        </p:blipFill>
        <p:spPr bwMode="auto">
          <a:xfrm>
            <a:off x="76200" y="1219200"/>
            <a:ext cx="4241800" cy="26177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lum bright="-12000" contrast="24000"/>
          </a:blip>
          <a:srcRect/>
          <a:stretch>
            <a:fillRect/>
          </a:stretch>
        </p:blipFill>
        <p:spPr bwMode="auto">
          <a:xfrm>
            <a:off x="3729037" y="3138487"/>
            <a:ext cx="5338763" cy="36433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Motivation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6090545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304800" y="3733800"/>
            <a:ext cx="8382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>
                <a:srgbClr val="CC0000"/>
              </a:buClr>
              <a:buFont typeface="Wingdings" pitchFamily="2" charset="2"/>
              <a:buNone/>
            </a:pPr>
            <a:r>
              <a:rPr lang="en-US" sz="3200" dirty="0" smtClean="0">
                <a:solidFill>
                  <a:srgbClr val="000000"/>
                </a:solidFill>
                <a:latin typeface="Verdana"/>
              </a:rPr>
              <a:t>Advances in power electronics</a:t>
            </a:r>
          </a:p>
          <a:p>
            <a:pPr marL="0" indent="0">
              <a:buClr>
                <a:srgbClr val="CC0000"/>
              </a:buClr>
              <a:buFont typeface="Wingdings" pitchFamily="2" charset="2"/>
              <a:buNone/>
            </a:pPr>
            <a:endParaRPr lang="en-US" sz="2400" dirty="0" smtClean="0">
              <a:solidFill>
                <a:srgbClr val="000000"/>
              </a:solidFill>
              <a:latin typeface="Verdana"/>
            </a:endParaRPr>
          </a:p>
          <a:p>
            <a:pPr marL="0" indent="0">
              <a:buClr>
                <a:srgbClr val="CC0000"/>
              </a:buClr>
              <a:buFont typeface="Wingdings" pitchFamily="2" charset="2"/>
              <a:buNone/>
            </a:pPr>
            <a:r>
              <a:rPr lang="en-US" sz="3200" dirty="0" smtClean="0">
                <a:solidFill>
                  <a:srgbClr val="000000"/>
                </a:solidFill>
                <a:latin typeface="Verdana"/>
              </a:rPr>
              <a:t>Deployment of sensing, control, </a:t>
            </a:r>
            <a:r>
              <a:rPr lang="en-US" sz="3200" dirty="0" err="1" smtClean="0">
                <a:solidFill>
                  <a:srgbClr val="000000"/>
                </a:solidFill>
                <a:latin typeface="Verdana"/>
              </a:rPr>
              <a:t>comm</a:t>
            </a:r>
            <a:endParaRPr lang="en-US" sz="3200" dirty="0" smtClean="0">
              <a:solidFill>
                <a:srgbClr val="000000"/>
              </a:solidFill>
              <a:latin typeface="Verdana"/>
            </a:endParaRPr>
          </a:p>
          <a:p>
            <a:pPr marL="471439" lvl="1" indent="0">
              <a:buClr>
                <a:srgbClr val="CC0000"/>
              </a:buClr>
              <a:buFont typeface="Wingdings" pitchFamily="2" charset="2"/>
              <a:buNone/>
            </a:pPr>
            <a:endParaRPr lang="en-US" dirty="0" smtClean="0">
              <a:solidFill>
                <a:srgbClr val="000000"/>
              </a:solidFill>
              <a:latin typeface="Verdana"/>
            </a:endParaRPr>
          </a:p>
          <a:p>
            <a:pPr marL="471439" lvl="1" indent="0">
              <a:buClr>
                <a:srgbClr val="CC0000"/>
              </a:buClr>
              <a:buFont typeface="Wingdings" pitchFamily="2" charset="2"/>
              <a:buNone/>
            </a:pPr>
            <a:endParaRPr lang="en-US" dirty="0" smtClean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Four drivers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219200"/>
            <a:ext cx="7315200" cy="1752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Proliferation of renewables</a:t>
            </a:r>
          </a:p>
          <a:p>
            <a:pPr marL="471439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 smtClean="0"/>
              <a:t>Electrification of transportation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ight Brace 3"/>
          <p:cNvSpPr/>
          <p:nvPr/>
        </p:nvSpPr>
        <p:spPr bwMode="auto">
          <a:xfrm>
            <a:off x="8229600" y="1291882"/>
            <a:ext cx="304800" cy="1524000"/>
          </a:xfrm>
          <a:prstGeom prst="rightBrace">
            <a:avLst/>
          </a:prstGeom>
          <a:noFill/>
          <a:ln w="571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DDDDDD">
                  <a:lumMod val="50000"/>
                </a:srgbClr>
              </a:solidFill>
            </a:endParaRPr>
          </a:p>
        </p:txBody>
      </p:sp>
      <p:sp>
        <p:nvSpPr>
          <p:cNvPr id="7" name="Right Brace 6"/>
          <p:cNvSpPr/>
          <p:nvPr/>
        </p:nvSpPr>
        <p:spPr bwMode="auto">
          <a:xfrm>
            <a:off x="8229600" y="3810000"/>
            <a:ext cx="304800" cy="1524000"/>
          </a:xfrm>
          <a:prstGeom prst="rightBrace">
            <a:avLst/>
          </a:prstGeom>
          <a:noFill/>
          <a:ln w="571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7769069" y="1755931"/>
            <a:ext cx="1901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DDDDDD">
                    <a:lumMod val="50000"/>
                  </a:srgbClr>
                </a:solidFill>
              </a:rPr>
              <a:t>challenges</a:t>
            </a:r>
            <a:endParaRPr lang="en-US" sz="2800" dirty="0">
              <a:solidFill>
                <a:srgbClr val="DDDDDD">
                  <a:lumMod val="50000"/>
                </a:srgb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8014987" y="4253213"/>
            <a:ext cx="156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DDDDDD">
                    <a:lumMod val="50000"/>
                  </a:srgbClr>
                </a:solidFill>
              </a:rPr>
              <a:t>enablers</a:t>
            </a:r>
            <a:endParaRPr lang="en-US" sz="2800" dirty="0">
              <a:solidFill>
                <a:srgbClr val="DDDDD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6901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7" grpId="0" animBg="1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Why load-side participation</a:t>
            </a:r>
            <a:endParaRPr lang="en-US" sz="2800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1905000" y="4812268"/>
            <a:ext cx="5410200" cy="2045732"/>
            <a:chOff x="152400" y="2743200"/>
            <a:chExt cx="5410200" cy="2045732"/>
          </a:xfrm>
        </p:grpSpPr>
        <p:cxnSp>
          <p:nvCxnSpPr>
            <p:cNvPr id="42" name="Straight Connector 41"/>
            <p:cNvCxnSpPr/>
            <p:nvPr/>
          </p:nvCxnSpPr>
          <p:spPr bwMode="auto">
            <a:xfrm flipH="1">
              <a:off x="152400" y="4419600"/>
              <a:ext cx="541020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A3B2C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3" name="TextBox 2"/>
            <p:cNvSpPr txBox="1"/>
            <p:nvPr/>
          </p:nvSpPr>
          <p:spPr>
            <a:xfrm>
              <a:off x="838200" y="4419600"/>
              <a:ext cx="5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sec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905000" y="4419600"/>
              <a:ext cx="556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min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90800" y="4419600"/>
              <a:ext cx="749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min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86200" y="4419600"/>
              <a:ext cx="877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60 min</a:t>
              </a:r>
              <a:endParaRPr lang="en-US" dirty="0"/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304800" y="3581400"/>
              <a:ext cx="1524000" cy="6858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dirty="0">
                  <a:solidFill>
                    <a:srgbClr val="0000FF"/>
                  </a:solidFill>
                </a:rPr>
                <a:t>primary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dirty="0" err="1">
                  <a:solidFill>
                    <a:srgbClr val="0000FF"/>
                  </a:solidFill>
                </a:rPr>
                <a:t>freq</a:t>
              </a:r>
              <a:r>
                <a:rPr lang="en-US" sz="2000" dirty="0">
                  <a:solidFill>
                    <a:srgbClr val="0000FF"/>
                  </a:solidFill>
                </a:rPr>
                <a:t> control</a:t>
              </a: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609600" y="2743200"/>
              <a:ext cx="1676400" cy="6858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200" dirty="0" smtClean="0">
                  <a:solidFill>
                    <a:srgbClr val="0000FF"/>
                  </a:solidFill>
                </a:rPr>
                <a:t>secondary </a:t>
              </a:r>
              <a:r>
                <a:rPr lang="en-US" sz="2200" dirty="0" err="1" smtClean="0">
                  <a:solidFill>
                    <a:srgbClr val="0000FF"/>
                  </a:solidFill>
                </a:rPr>
                <a:t>freq</a:t>
              </a:r>
              <a:r>
                <a:rPr lang="en-US" sz="2200" dirty="0" smtClean="0">
                  <a:solidFill>
                    <a:srgbClr val="0000FF"/>
                  </a:solidFill>
                </a:rPr>
                <a:t> control</a:t>
              </a:r>
              <a:endParaRPr kumimoji="0" lang="en-US" sz="2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2590800" y="2743200"/>
              <a:ext cx="1676400" cy="6858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7F80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200" dirty="0" smtClean="0">
                  <a:solidFill>
                    <a:srgbClr val="7F8055"/>
                  </a:solidFill>
                </a:rPr>
                <a:t>economic</a:t>
              </a:r>
            </a:p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 dirty="0" smtClean="0">
                  <a:ln>
                    <a:noFill/>
                  </a:ln>
                  <a:solidFill>
                    <a:srgbClr val="7F8055"/>
                  </a:solidFill>
                  <a:effectLst/>
                </a:rPr>
                <a:t>dispatch</a:t>
              </a:r>
            </a:p>
          </p:txBody>
        </p:sp>
      </p:grpSp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219200"/>
            <a:ext cx="7924800" cy="2971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600" dirty="0" smtClean="0">
                <a:solidFill>
                  <a:srgbClr val="0000FF"/>
                </a:solidFill>
                <a:ea typeface="宋体" pitchFamily="2" charset="-122"/>
              </a:rPr>
              <a:t>Ubiquitous continuous </a:t>
            </a:r>
            <a:r>
              <a:rPr lang="en-US" altLang="zh-CN" sz="2600" dirty="0" smtClean="0">
                <a:ea typeface="宋体" pitchFamily="2" charset="-122"/>
              </a:rPr>
              <a:t>load-side control can supplement generator-side control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faster (no/low inertia)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more reliable (large #)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better localize disturbances</a:t>
            </a:r>
          </a:p>
          <a:p>
            <a:pPr lvl="1" eaLnBrk="1" hangingPunct="1"/>
            <a:r>
              <a:rPr lang="en-US" altLang="zh-CN" sz="2200" dirty="0" smtClean="0">
                <a:ea typeface="宋体" pitchFamily="2" charset="-122"/>
              </a:rPr>
              <a:t>reducing generator-side control capacity</a:t>
            </a:r>
          </a:p>
        </p:txBody>
      </p:sp>
    </p:spTree>
    <p:extLst>
      <p:ext uri="{BB962C8B-B14F-4D97-AF65-F5344CB8AC3E}">
        <p14:creationId xmlns:p14="http://schemas.microsoft.com/office/powerpoint/2010/main" val="38771731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315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What is the potential</a:t>
            </a: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5778500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306696"/>
            <a:ext cx="3525569" cy="35513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4343400"/>
            <a:ext cx="3826689" cy="1015663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u="sng" smtClean="0">
                <a:solidFill>
                  <a:srgbClr val="0000FF"/>
                </a:solidFill>
              </a:rPr>
              <a:t>US:</a:t>
            </a:r>
            <a:endParaRPr lang="en-US" sz="2000" dirty="0" smtClean="0">
              <a:solidFill>
                <a:srgbClr val="0000FF"/>
              </a:solidFill>
            </a:endParaRPr>
          </a:p>
          <a:p>
            <a:r>
              <a:rPr lang="en-US" sz="2000" dirty="0" smtClean="0">
                <a:solidFill>
                  <a:srgbClr val="0000FF"/>
                </a:solidFill>
              </a:rPr>
              <a:t>operating reserve:  13% of peak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total GFA capacity: 18%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3350" y="6248400"/>
            <a:ext cx="365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Lu &amp; </a:t>
            </a:r>
            <a:r>
              <a:rPr lang="en-US" dirty="0" err="1" smtClean="0">
                <a:solidFill>
                  <a:srgbClr val="000000"/>
                </a:solidFill>
              </a:rPr>
              <a:t>Hammerstrom</a:t>
            </a:r>
            <a:r>
              <a:rPr lang="en-US" dirty="0" smtClean="0">
                <a:solidFill>
                  <a:srgbClr val="000000"/>
                </a:solidFill>
              </a:rPr>
              <a:t> (2006), PNNL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67400" y="1143000"/>
            <a:ext cx="3211135" cy="1200329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Residential load accounts</a:t>
            </a:r>
          </a:p>
          <a:p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    for ~1/3 of peak demand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61% residential appliances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     are Grid Friendly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7391400" y="2362200"/>
            <a:ext cx="0" cy="9906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H="1">
            <a:off x="5257800" y="1676400"/>
            <a:ext cx="60960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110742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How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2209800"/>
            <a:ext cx="8153400" cy="2133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How to design </a:t>
            </a:r>
            <a:r>
              <a:rPr lang="en-US" dirty="0" smtClean="0">
                <a:solidFill>
                  <a:srgbClr val="0000FF"/>
                </a:solidFill>
              </a:rPr>
              <a:t>load-side </a:t>
            </a:r>
            <a:r>
              <a:rPr lang="en-US" dirty="0" smtClean="0"/>
              <a:t>frequency control ?</a:t>
            </a:r>
          </a:p>
          <a:p>
            <a:pPr marL="0" indent="0">
              <a:buNone/>
            </a:pPr>
            <a:endParaRPr lang="en-US" altLang="zh-CN" dirty="0">
              <a:ea typeface="宋体" pitchFamily="2" charset="-122"/>
            </a:endParaRPr>
          </a:p>
          <a:p>
            <a:pPr marL="0" indent="0">
              <a:buNone/>
            </a:pPr>
            <a:r>
              <a:rPr lang="en-US" altLang="zh-CN" dirty="0" smtClean="0">
                <a:ea typeface="宋体" pitchFamily="2" charset="-122"/>
              </a:rPr>
              <a:t>How does it interact with generator-side control ?</a:t>
            </a:r>
            <a:endParaRPr lang="en-US" altLang="zh-CN" sz="2400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54561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Literature: load-side control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990600"/>
            <a:ext cx="9067800" cy="5867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Original idea &amp; early analytical work</a:t>
            </a:r>
          </a:p>
          <a:p>
            <a:pPr lvl="1"/>
            <a:r>
              <a:rPr lang="en-US" sz="1800" dirty="0" err="1">
                <a:solidFill>
                  <a:srgbClr val="000000"/>
                </a:solidFill>
              </a:rPr>
              <a:t>Schweppe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et al 1980; Bergin, Hill, </a:t>
            </a:r>
            <a:r>
              <a:rPr lang="en-US" sz="1800" dirty="0" err="1" smtClean="0">
                <a:solidFill>
                  <a:srgbClr val="000000"/>
                </a:solidFill>
              </a:rPr>
              <a:t>Qu</a:t>
            </a:r>
            <a:r>
              <a:rPr lang="en-US" sz="1800" dirty="0" smtClean="0">
                <a:solidFill>
                  <a:srgbClr val="000000"/>
                </a:solidFill>
              </a:rPr>
              <a:t>, Dorsey, Wang, </a:t>
            </a:r>
            <a:r>
              <a:rPr lang="en-US" sz="1800" dirty="0" err="1" smtClean="0">
                <a:solidFill>
                  <a:srgbClr val="000000"/>
                </a:solidFill>
              </a:rPr>
              <a:t>Varaiya</a:t>
            </a:r>
            <a:r>
              <a:rPr lang="en-US" sz="1800" dirty="0" smtClean="0">
                <a:solidFill>
                  <a:srgbClr val="000000"/>
                </a:solidFill>
              </a:rPr>
              <a:t> …</a:t>
            </a:r>
            <a:endParaRPr lang="en-US" sz="1800" dirty="0" smtClean="0"/>
          </a:p>
          <a:p>
            <a:pPr marL="0" indent="0">
              <a:buNone/>
            </a:pPr>
            <a:r>
              <a:rPr lang="en-US" sz="2000" dirty="0" smtClean="0"/>
              <a:t>Small </a:t>
            </a:r>
            <a:r>
              <a:rPr lang="en-US" sz="2000" dirty="0"/>
              <a:t>scale trials around the world</a:t>
            </a:r>
          </a:p>
          <a:p>
            <a:pPr lvl="1"/>
            <a:r>
              <a:rPr lang="en-US" sz="1800" dirty="0" err="1"/>
              <a:t>D.Hammerstrom</a:t>
            </a:r>
            <a:r>
              <a:rPr lang="en-US" sz="1800" dirty="0"/>
              <a:t> et al </a:t>
            </a:r>
            <a:r>
              <a:rPr lang="en-US" sz="1800" dirty="0" smtClean="0"/>
              <a:t>2007, UK </a:t>
            </a:r>
            <a:r>
              <a:rPr lang="en-US" sz="1800" dirty="0"/>
              <a:t>Market Transform </a:t>
            </a:r>
            <a:r>
              <a:rPr lang="en-US" sz="1800" dirty="0" err="1"/>
              <a:t>Programme</a:t>
            </a:r>
            <a:r>
              <a:rPr lang="en-US" sz="1800" dirty="0"/>
              <a:t> </a:t>
            </a:r>
            <a:r>
              <a:rPr lang="en-US" sz="1800" dirty="0" smtClean="0"/>
              <a:t>2008</a:t>
            </a:r>
            <a:endParaRPr lang="en-US" sz="1400" dirty="0"/>
          </a:p>
          <a:p>
            <a:pPr marL="0" indent="0">
              <a:buNone/>
            </a:pPr>
            <a:r>
              <a:rPr lang="en-US" sz="2000" dirty="0" smtClean="0"/>
              <a:t>Early simulation studies </a:t>
            </a:r>
          </a:p>
          <a:p>
            <a:pPr lvl="1"/>
            <a:r>
              <a:rPr lang="en-US" sz="1800" dirty="0" err="1" smtClean="0"/>
              <a:t>Trudnowski</a:t>
            </a:r>
            <a:r>
              <a:rPr lang="en-US" sz="1800" dirty="0" smtClean="0"/>
              <a:t> et al 2006, Lu and </a:t>
            </a:r>
            <a:r>
              <a:rPr lang="en-US" sz="1800" dirty="0" err="1" smtClean="0"/>
              <a:t>Hammerstrom</a:t>
            </a:r>
            <a:r>
              <a:rPr lang="en-US" sz="1800" dirty="0" smtClean="0"/>
              <a:t> 2006, Short et al 2007, Donnelly et al 2010, Brooks et al 2010, Callaway </a:t>
            </a:r>
            <a:r>
              <a:rPr lang="en-US" sz="1800" dirty="0"/>
              <a:t>and I. A. </a:t>
            </a:r>
            <a:r>
              <a:rPr lang="en-US" sz="1800" dirty="0" err="1"/>
              <a:t>Hiskens</a:t>
            </a:r>
            <a:r>
              <a:rPr lang="en-US" sz="1800" dirty="0"/>
              <a:t>, </a:t>
            </a:r>
            <a:r>
              <a:rPr lang="en-US" sz="1800" dirty="0" smtClean="0"/>
              <a:t>2011, Molina</a:t>
            </a:r>
            <a:r>
              <a:rPr lang="en-US" sz="1800" dirty="0"/>
              <a:t>-Garcia </a:t>
            </a:r>
            <a:r>
              <a:rPr lang="en-US" sz="1800" dirty="0" smtClean="0"/>
              <a:t>et al 2011</a:t>
            </a:r>
            <a:endParaRPr lang="en-US" sz="1400" dirty="0" smtClean="0"/>
          </a:p>
          <a:p>
            <a:pPr marL="0" indent="0">
              <a:buNone/>
            </a:pPr>
            <a:r>
              <a:rPr lang="en-US" sz="2000" dirty="0" smtClean="0"/>
              <a:t>Analytical work – load-side control</a:t>
            </a:r>
          </a:p>
          <a:p>
            <a:pPr lvl="1"/>
            <a:r>
              <a:rPr lang="en-US" altLang="zh-CN" sz="1800" dirty="0" smtClean="0">
                <a:solidFill>
                  <a:srgbClr val="0000FF"/>
                </a:solidFill>
                <a:ea typeface="宋体" pitchFamily="2" charset="-122"/>
              </a:rPr>
              <a:t>Zhao et al (2012/2014), </a:t>
            </a:r>
            <a:r>
              <a:rPr lang="en-US" altLang="zh-CN" sz="1800" dirty="0" err="1" smtClean="0">
                <a:solidFill>
                  <a:srgbClr val="0000FF"/>
                </a:solidFill>
                <a:ea typeface="宋体" pitchFamily="2" charset="-122"/>
              </a:rPr>
              <a:t>Mallada</a:t>
            </a:r>
            <a:r>
              <a:rPr lang="en-US" altLang="zh-CN" sz="1800" dirty="0" smtClean="0">
                <a:solidFill>
                  <a:srgbClr val="0000FF"/>
                </a:solidFill>
                <a:ea typeface="宋体" pitchFamily="2" charset="-122"/>
              </a:rPr>
              <a:t> and Low (2014), </a:t>
            </a:r>
            <a:r>
              <a:rPr lang="en-US" altLang="zh-CN" sz="1800" dirty="0" err="1" smtClean="0">
                <a:solidFill>
                  <a:srgbClr val="0000FF"/>
                </a:solidFill>
                <a:ea typeface="宋体" pitchFamily="2" charset="-122"/>
              </a:rPr>
              <a:t>Mallada</a:t>
            </a:r>
            <a:r>
              <a:rPr lang="en-US" altLang="zh-CN" sz="1800" dirty="0" smtClean="0">
                <a:solidFill>
                  <a:srgbClr val="0000FF"/>
                </a:solidFill>
                <a:ea typeface="宋体" pitchFamily="2" charset="-122"/>
              </a:rPr>
              <a:t> et al (2014), Zhao and Low (2014), Zhao et al (2015)</a:t>
            </a:r>
          </a:p>
          <a:p>
            <a:pPr lvl="1"/>
            <a:r>
              <a:rPr lang="en-US" sz="1800" dirty="0" smtClean="0"/>
              <a:t>Simpson</a:t>
            </a:r>
            <a:r>
              <a:rPr lang="en-US" sz="1800" dirty="0"/>
              <a:t>-</a:t>
            </a:r>
            <a:r>
              <a:rPr lang="en-US" sz="1800" dirty="0" err="1" smtClean="0"/>
              <a:t>Porco</a:t>
            </a:r>
            <a:r>
              <a:rPr lang="en-US" sz="1800" dirty="0"/>
              <a:t> </a:t>
            </a:r>
            <a:r>
              <a:rPr lang="en-US" sz="1800" dirty="0" smtClean="0"/>
              <a:t>et al 2013, </a:t>
            </a:r>
            <a:r>
              <a:rPr lang="en-US" sz="1800" dirty="0"/>
              <a:t>You and Chen </a:t>
            </a:r>
            <a:r>
              <a:rPr lang="en-US" sz="1800" dirty="0" smtClean="0"/>
              <a:t>2014, </a:t>
            </a:r>
            <a:r>
              <a:rPr lang="en-US" altLang="zh-CN" sz="1800" dirty="0">
                <a:ea typeface="宋体" pitchFamily="2" charset="-122"/>
              </a:rPr>
              <a:t>Zhang and </a:t>
            </a:r>
            <a:r>
              <a:rPr lang="en-US" sz="1800" dirty="0" err="1"/>
              <a:t>Papachristodoulou</a:t>
            </a:r>
            <a:r>
              <a:rPr lang="en-US" sz="1800" dirty="0"/>
              <a:t> (</a:t>
            </a:r>
            <a:r>
              <a:rPr lang="en-US" sz="1800" dirty="0" smtClean="0"/>
              <a:t>2014), Ma et al (2014), Zhao, et al (2014), </a:t>
            </a:r>
          </a:p>
          <a:p>
            <a:pPr marL="0" indent="0">
              <a:buNone/>
            </a:pPr>
            <a:r>
              <a:rPr lang="en-US" altLang="zh-CN" sz="2000" dirty="0">
                <a:ea typeface="宋体" pitchFamily="2" charset="-122"/>
              </a:rPr>
              <a:t>Recent </a:t>
            </a:r>
            <a:r>
              <a:rPr lang="en-US" altLang="zh-CN" sz="2000" dirty="0" smtClean="0">
                <a:ea typeface="宋体" pitchFamily="2" charset="-122"/>
              </a:rPr>
              <a:t>analysis – generator-side/</a:t>
            </a:r>
            <a:r>
              <a:rPr lang="en-US" altLang="zh-CN" sz="2000" dirty="0" err="1" smtClean="0">
                <a:ea typeface="宋体" pitchFamily="2" charset="-122"/>
              </a:rPr>
              <a:t>microgrid</a:t>
            </a:r>
            <a:r>
              <a:rPr lang="en-US" altLang="zh-CN" sz="2000" dirty="0" smtClean="0">
                <a:ea typeface="宋体" pitchFamily="2" charset="-122"/>
              </a:rPr>
              <a:t> control: </a:t>
            </a:r>
          </a:p>
          <a:p>
            <a:pPr lvl="1"/>
            <a:r>
              <a:rPr lang="en-US" altLang="zh-CN" sz="1800" dirty="0" err="1"/>
              <a:t>Andreasson</a:t>
            </a:r>
            <a:r>
              <a:rPr lang="en-US" altLang="zh-CN" sz="1800" dirty="0"/>
              <a:t> et al (2013), Zhang and </a:t>
            </a:r>
            <a:r>
              <a:rPr lang="en-US" sz="1800" dirty="0" err="1"/>
              <a:t>Papachristodoulou</a:t>
            </a:r>
            <a:r>
              <a:rPr lang="en-US" sz="1800" dirty="0"/>
              <a:t> (2013), Li et al (2014), Burger et al (2014), You and Chen (2014), Simpson-</a:t>
            </a:r>
            <a:r>
              <a:rPr lang="en-US" sz="1800" dirty="0" err="1"/>
              <a:t>Porco</a:t>
            </a:r>
            <a:r>
              <a:rPr lang="en-US" sz="1800" dirty="0"/>
              <a:t> et al (2013), </a:t>
            </a:r>
            <a:r>
              <a:rPr lang="en-US" sz="1800" dirty="0" smtClean="0"/>
              <a:t>Hill et al (2014), </a:t>
            </a:r>
            <a:r>
              <a:rPr lang="en-US" sz="1800" dirty="0" err="1" smtClean="0"/>
              <a:t>Dorfler</a:t>
            </a:r>
            <a:r>
              <a:rPr lang="en-US" sz="1800" dirty="0" smtClean="0"/>
              <a:t> </a:t>
            </a:r>
            <a:r>
              <a:rPr lang="en-US" sz="1800" dirty="0"/>
              <a:t>et al (2014</a:t>
            </a:r>
            <a:r>
              <a:rPr lang="en-US" sz="1800" dirty="0" smtClean="0"/>
              <a:t>)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6386066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model</a:t>
            </a:r>
            <a:endParaRPr lang="en-US" sz="2800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2800350" y="2114550"/>
            <a:ext cx="1314450" cy="2533650"/>
            <a:chOff x="2895600" y="1885950"/>
            <a:chExt cx="1314450" cy="2533650"/>
          </a:xfrm>
        </p:grpSpPr>
        <p:cxnSp>
          <p:nvCxnSpPr>
            <p:cNvPr id="28" name="Straight Connector 27"/>
            <p:cNvCxnSpPr/>
            <p:nvPr/>
          </p:nvCxnSpPr>
          <p:spPr bwMode="auto">
            <a:xfrm>
              <a:off x="3733799" y="2438401"/>
              <a:ext cx="0" cy="152400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flipV="1">
              <a:off x="3710689" y="3581400"/>
              <a:ext cx="499361" cy="36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 bwMode="auto">
            <a:xfrm>
              <a:off x="4210050" y="358140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2895600" y="3200400"/>
              <a:ext cx="78457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aphicFrame>
          <p:nvGraphicFramePr>
            <p:cNvPr id="53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89195504"/>
                </p:ext>
              </p:extLst>
            </p:nvPr>
          </p:nvGraphicFramePr>
          <p:xfrm>
            <a:off x="3657600" y="1885950"/>
            <a:ext cx="192088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960" name="Equation" r:id="rId4" imgW="88900" imgH="165100" progId="Equation.3">
                    <p:embed/>
                  </p:oleObj>
                </mc:Choice>
                <mc:Fallback>
                  <p:oleObj name="Equation" r:id="rId4" imgW="88900" imgH="1651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7600" y="1885950"/>
                          <a:ext cx="192088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TextBox 30"/>
          <p:cNvSpPr txBox="1"/>
          <p:nvPr/>
        </p:nvSpPr>
        <p:spPr>
          <a:xfrm>
            <a:off x="1219200" y="2286000"/>
            <a:ext cx="1492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</a:t>
            </a:r>
            <a:r>
              <a:rPr lang="en-US" sz="2000" dirty="0" smtClean="0">
                <a:solidFill>
                  <a:srgbClr val="0000FF"/>
                </a:solidFill>
              </a:rPr>
              <a:t>enerator or load</a:t>
            </a:r>
          </a:p>
        </p:txBody>
      </p:sp>
      <p:graphicFrame>
        <p:nvGraphicFramePr>
          <p:cNvPr id="5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4739714"/>
              </p:ext>
            </p:extLst>
          </p:nvPr>
        </p:nvGraphicFramePr>
        <p:xfrm>
          <a:off x="3200400" y="4802188"/>
          <a:ext cx="1493838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961" name="Equation" r:id="rId6" imgW="571500" imgH="254000" progId="Equation.3">
                  <p:embed/>
                </p:oleObj>
              </mc:Choice>
              <mc:Fallback>
                <p:oleObj name="Equation" r:id="rId6" imgW="571500" imgH="254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802188"/>
                        <a:ext cx="1493838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438401" y="5638800"/>
            <a:ext cx="335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l</a:t>
            </a:r>
            <a:r>
              <a:rPr lang="en-US" sz="2000" dirty="0" smtClean="0">
                <a:solidFill>
                  <a:srgbClr val="0000FF"/>
                </a:solidFill>
              </a:rPr>
              <a:t>oads: </a:t>
            </a:r>
          </a:p>
          <a:p>
            <a:pPr algn="ctr"/>
            <a:r>
              <a:rPr lang="en-US" sz="1600" dirty="0">
                <a:solidFill>
                  <a:srgbClr val="0000FF"/>
                </a:solidFill>
              </a:rPr>
              <a:t>d</a:t>
            </a:r>
            <a:r>
              <a:rPr lang="en-US" sz="1600" dirty="0" smtClean="0">
                <a:solidFill>
                  <a:srgbClr val="0000FF"/>
                </a:solidFill>
              </a:rPr>
              <a:t>amping or uncontrollable</a:t>
            </a:r>
            <a:endParaRPr lang="en-US" sz="1600" dirty="0">
              <a:solidFill>
                <a:srgbClr val="0000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615439" y="2438400"/>
            <a:ext cx="3452111" cy="2255838"/>
            <a:chOff x="3710689" y="2362200"/>
            <a:chExt cx="3452111" cy="2255838"/>
          </a:xfrm>
        </p:grpSpPr>
        <p:cxnSp>
          <p:nvCxnSpPr>
            <p:cNvPr id="38" name="Straight Connector 37"/>
            <p:cNvCxnSpPr/>
            <p:nvPr/>
          </p:nvCxnSpPr>
          <p:spPr bwMode="auto">
            <a:xfrm>
              <a:off x="7162799" y="3437515"/>
              <a:ext cx="0" cy="1180523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>
              <a:off x="3710689" y="3142384"/>
              <a:ext cx="3452110" cy="8853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7162800" y="2362200"/>
              <a:ext cx="0" cy="762000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extBox 38"/>
          <p:cNvSpPr txBox="1"/>
          <p:nvPr/>
        </p:nvSpPr>
        <p:spPr>
          <a:xfrm>
            <a:off x="4267200" y="6396335"/>
            <a:ext cx="4875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Times New Roman"/>
                <a:cs typeface="Times New Roman"/>
              </a:rPr>
              <a:t>i</a:t>
            </a:r>
            <a:r>
              <a:rPr lang="en-US" sz="2400" i="1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/>
              <a:t>: region/control area/balancing authority</a:t>
            </a:r>
            <a:endParaRPr lang="en-US" sz="2000" dirty="0"/>
          </a:p>
        </p:txBody>
      </p:sp>
      <p:grpSp>
        <p:nvGrpSpPr>
          <p:cNvPr id="2" name="Group 1"/>
          <p:cNvGrpSpPr/>
          <p:nvPr/>
        </p:nvGrpSpPr>
        <p:grpSpPr>
          <a:xfrm>
            <a:off x="3615439" y="381000"/>
            <a:ext cx="3623561" cy="2542454"/>
            <a:chOff x="3615439" y="381000"/>
            <a:chExt cx="3623561" cy="2542454"/>
          </a:xfrm>
        </p:grpSpPr>
        <p:grpSp>
          <p:nvGrpSpPr>
            <p:cNvPr id="17" name="Group 16"/>
            <p:cNvGrpSpPr/>
            <p:nvPr/>
          </p:nvGrpSpPr>
          <p:grpSpPr>
            <a:xfrm>
              <a:off x="3615439" y="381000"/>
              <a:ext cx="3623561" cy="2542454"/>
              <a:chOff x="3615439" y="533400"/>
              <a:chExt cx="3623561" cy="2542454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615439" y="533400"/>
                <a:ext cx="3623561" cy="2542454"/>
                <a:chOff x="3710689" y="304800"/>
                <a:chExt cx="3623561" cy="2542454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auto">
                <a:xfrm>
                  <a:off x="7162799" y="838200"/>
                  <a:ext cx="0" cy="118052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" name="Straight Connector 29"/>
                <p:cNvCxnSpPr/>
                <p:nvPr/>
              </p:nvCxnSpPr>
              <p:spPr bwMode="auto">
                <a:xfrm flipV="1">
                  <a:off x="3710689" y="1447800"/>
                  <a:ext cx="3452111" cy="1399454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graphicFrame>
              <p:nvGraphicFramePr>
                <p:cNvPr id="54" name="Object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846172545"/>
                    </p:ext>
                  </p:extLst>
                </p:nvPr>
              </p:nvGraphicFramePr>
              <p:xfrm>
                <a:off x="7086600" y="304800"/>
                <a:ext cx="247650" cy="4603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55962" name="Equation" r:id="rId8" imgW="114300" imgH="190500" progId="Equation.3">
                        <p:embed/>
                      </p:oleObj>
                    </mc:Choice>
                    <mc:Fallback>
                      <p:oleObj name="Equation" r:id="rId8" imgW="114300" imgH="190500" progId="Equation.3">
                        <p:embed/>
                        <p:pic>
                          <p:nvPicPr>
                            <p:cNvPr id="0" name="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86600" y="304800"/>
                              <a:ext cx="247650" cy="4603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" name="Object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04795471"/>
                    </p:ext>
                  </p:extLst>
                </p:nvPr>
              </p:nvGraphicFramePr>
              <p:xfrm>
                <a:off x="6191250" y="1809750"/>
                <a:ext cx="384175" cy="5524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55963" name="Equation" r:id="rId10" imgW="177800" imgH="228600" progId="Equation.3">
                        <p:embed/>
                      </p:oleObj>
                    </mc:Choice>
                    <mc:Fallback>
                      <p:oleObj name="Equation" r:id="rId10" imgW="177800" imgH="228600" progId="Equation.3">
                        <p:embed/>
                        <p:pic>
                          <p:nvPicPr>
                            <p:cNvPr id="0" name="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1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191250" y="1809750"/>
                              <a:ext cx="384175" cy="5524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35" name="TextBox 34"/>
              <p:cNvSpPr txBox="1"/>
              <p:nvPr/>
            </p:nvSpPr>
            <p:spPr>
              <a:xfrm>
                <a:off x="4038600" y="1504890"/>
                <a:ext cx="1981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rgbClr val="0000FF"/>
                    </a:solidFill>
                  </a:rPr>
                  <a:t>branch power</a:t>
                </a:r>
              </a:p>
            </p:txBody>
          </p:sp>
        </p:grpSp>
        <p:graphicFrame>
          <p:nvGraphicFramePr>
            <p:cNvPr id="27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11156629"/>
                </p:ext>
              </p:extLst>
            </p:nvPr>
          </p:nvGraphicFramePr>
          <p:xfrm>
            <a:off x="4876800" y="1752600"/>
            <a:ext cx="3810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964" name="Equation" r:id="rId12" imgW="177800" imgH="228600" progId="Equation.3">
                    <p:embed/>
                  </p:oleObj>
                </mc:Choice>
                <mc:Fallback>
                  <p:oleObj name="Equation" r:id="rId12" imgW="177800" imgH="228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800" y="1752600"/>
                          <a:ext cx="3810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073987"/>
              </p:ext>
            </p:extLst>
          </p:nvPr>
        </p:nvGraphicFramePr>
        <p:xfrm>
          <a:off x="1295400" y="3048000"/>
          <a:ext cx="146367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965" name="Equation" r:id="rId14" imgW="622300" imgH="241300" progId="Equation.3">
                  <p:embed/>
                </p:oleObj>
              </mc:Choice>
              <mc:Fallback>
                <p:oleObj name="Equation" r:id="rId14" imgW="6223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048000"/>
                        <a:ext cx="146367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54317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model</a:t>
            </a:r>
            <a:endParaRPr lang="en-US" dirty="0"/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5204957"/>
              </p:ext>
            </p:extLst>
          </p:nvPr>
        </p:nvGraphicFramePr>
        <p:xfrm>
          <a:off x="1528763" y="14478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809" name="Equation" r:id="rId4" imgW="2362200" imgH="914400" progId="Equation.3">
                  <p:embed/>
                </p:oleObj>
              </mc:Choice>
              <mc:Fallback>
                <p:oleObj name="Equation" r:id="rId4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4478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ounded Rectangle 22"/>
          <p:cNvSpPr/>
          <p:nvPr/>
        </p:nvSpPr>
        <p:spPr bwMode="auto">
          <a:xfrm>
            <a:off x="1524000" y="2057400"/>
            <a:ext cx="457200" cy="6096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0" y="4724400"/>
            <a:ext cx="601980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Generator bus: </a:t>
            </a:r>
            <a:r>
              <a:rPr lang="en-US" sz="3200" i="1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lang="en-US" sz="3200" i="1" baseline="-25000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lang="en-US" sz="2800" dirty="0" smtClean="0">
                <a:solidFill>
                  <a:srgbClr val="0000FF"/>
                </a:solidFill>
              </a:rPr>
              <a:t> &gt; 0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Load bus:         </a:t>
            </a:r>
            <a:r>
              <a:rPr lang="en-US" sz="3200" i="1" dirty="0" err="1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lang="en-US" sz="3200" i="1" baseline="-25000" dirty="0" err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= 0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9707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model</a:t>
            </a:r>
            <a:endParaRPr lang="en-US" dirty="0"/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6912440"/>
              </p:ext>
            </p:extLst>
          </p:nvPr>
        </p:nvGraphicFramePr>
        <p:xfrm>
          <a:off x="1528763" y="14478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833" name="Equation" r:id="rId4" imgW="2362200" imgH="914400" progId="Equation.3">
                  <p:embed/>
                </p:oleObj>
              </mc:Choice>
              <mc:Fallback>
                <p:oleObj name="Equation" r:id="rId4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4478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ounded Rectangle 22"/>
          <p:cNvSpPr/>
          <p:nvPr/>
        </p:nvSpPr>
        <p:spPr bwMode="auto">
          <a:xfrm>
            <a:off x="3962400" y="2133600"/>
            <a:ext cx="381000" cy="6096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0" y="4724400"/>
            <a:ext cx="655320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Generator bus: </a:t>
            </a:r>
            <a:r>
              <a:rPr lang="en-US" sz="32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lang="en-US" sz="3200" i="1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lang="en-US" sz="2800" dirty="0" smtClean="0">
                <a:solidFill>
                  <a:srgbClr val="0000FF"/>
                </a:solidFill>
              </a:rPr>
              <a:t> is real power injection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Load bus:         </a:t>
            </a:r>
            <a:r>
              <a:rPr lang="en-US" sz="32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p</a:t>
            </a:r>
            <a:r>
              <a:rPr lang="en-US" sz="3200" i="1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r>
              <a:rPr lang="en-US" sz="2800" dirty="0" smtClean="0">
                <a:solidFill>
                  <a:srgbClr val="0000FF"/>
                </a:solidFill>
              </a:rPr>
              <a:t> is controllable load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200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Generator-side control</a:t>
            </a:r>
            <a:endParaRPr lang="en-US" dirty="0"/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0311718"/>
              </p:ext>
            </p:extLst>
          </p:nvPr>
        </p:nvGraphicFramePr>
        <p:xfrm>
          <a:off x="1528763" y="14478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927" name="Equation" r:id="rId4" imgW="2362200" imgH="914400" progId="Equation.3">
                  <p:embed/>
                </p:oleObj>
              </mc:Choice>
              <mc:Fallback>
                <p:oleObj name="Equation" r:id="rId4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4478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ounded Rectangle 22"/>
          <p:cNvSpPr/>
          <p:nvPr/>
        </p:nvSpPr>
        <p:spPr bwMode="auto">
          <a:xfrm>
            <a:off x="3962400" y="2133600"/>
            <a:ext cx="381000" cy="6096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655596"/>
              </p:ext>
            </p:extLst>
          </p:nvPr>
        </p:nvGraphicFramePr>
        <p:xfrm>
          <a:off x="5943600" y="4267200"/>
          <a:ext cx="2971800" cy="2201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928" name="Equation" r:id="rId6" imgW="1104900" imgH="889000" progId="Equation.3">
                  <p:embed/>
                </p:oleObj>
              </mc:Choice>
              <mc:Fallback>
                <p:oleObj name="Equation" r:id="rId6" imgW="1104900" imgH="889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4267200"/>
                        <a:ext cx="2971800" cy="2201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2157741"/>
              </p:ext>
            </p:extLst>
          </p:nvPr>
        </p:nvGraphicFramePr>
        <p:xfrm>
          <a:off x="228600" y="5181600"/>
          <a:ext cx="525780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929" name="Equation" r:id="rId8" imgW="2057400" imgH="520700" progId="Equation.3">
                  <p:embed/>
                </p:oleObj>
              </mc:Choice>
              <mc:Fallback>
                <p:oleObj name="Equation" r:id="rId8" imgW="2057400" imgH="52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181600"/>
                        <a:ext cx="5257800" cy="119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 bwMode="auto">
          <a:xfrm flipH="1" flipV="1">
            <a:off x="4419600" y="2819400"/>
            <a:ext cx="1600200" cy="1676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362200" y="4495800"/>
            <a:ext cx="2500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rgbClr val="0000FF"/>
                </a:solidFill>
              </a:rPr>
              <a:t>generator bus: </a:t>
            </a:r>
            <a:endParaRPr lang="en-US" sz="2800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7808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Load-side control</a:t>
            </a:r>
            <a:endParaRPr lang="en-US" dirty="0"/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5642551"/>
              </p:ext>
            </p:extLst>
          </p:nvPr>
        </p:nvGraphicFramePr>
        <p:xfrm>
          <a:off x="1528763" y="14478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881" name="Equation" r:id="rId4" imgW="2362200" imgH="914400" progId="Equation.3">
                  <p:embed/>
                </p:oleObj>
              </mc:Choice>
              <mc:Fallback>
                <p:oleObj name="Equation" r:id="rId4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4478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ounded Rectangle 22"/>
          <p:cNvSpPr/>
          <p:nvPr/>
        </p:nvSpPr>
        <p:spPr bwMode="auto">
          <a:xfrm>
            <a:off x="3962400" y="2133600"/>
            <a:ext cx="381000" cy="609600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 flipV="1">
            <a:off x="4419600" y="2819400"/>
            <a:ext cx="1600200" cy="1676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362200" y="4495800"/>
            <a:ext cx="63578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rgbClr val="0000FF"/>
                </a:solidFill>
              </a:rPr>
              <a:t>Load bus: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</a:p>
          <a:p>
            <a:r>
              <a:rPr lang="en-US" sz="2800" dirty="0">
                <a:solidFill>
                  <a:srgbClr val="0000FF"/>
                </a:solidFill>
              </a:rPr>
              <a:t>	</a:t>
            </a:r>
            <a:r>
              <a:rPr lang="en-US" sz="2800" dirty="0" smtClean="0">
                <a:solidFill>
                  <a:srgbClr val="0000FF"/>
                </a:solidFill>
              </a:rPr>
              <a:t>how to design feedback control ?</a:t>
            </a:r>
            <a:r>
              <a:rPr lang="en-US" sz="2800" u="sng" dirty="0" smtClean="0">
                <a:solidFill>
                  <a:srgbClr val="0000FF"/>
                </a:solidFill>
              </a:rPr>
              <a:t> </a:t>
            </a:r>
            <a:endParaRPr lang="en-US" sz="2800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6962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model</a:t>
            </a:r>
            <a:endParaRPr lang="en-US" dirty="0"/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1960316"/>
              </p:ext>
            </p:extLst>
          </p:nvPr>
        </p:nvGraphicFramePr>
        <p:xfrm>
          <a:off x="1528763" y="14478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905" name="Equation" r:id="rId4" imgW="2362200" imgH="914400" progId="Equation.3">
                  <p:embed/>
                </p:oleObj>
              </mc:Choice>
              <mc:Fallback>
                <p:oleObj name="Equation" r:id="rId4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4478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0517" y="4608493"/>
            <a:ext cx="6212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Suppose the system is in steady state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Then: disturbance in gen/load …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9542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9144000" cy="64556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-41940"/>
            <a:ext cx="9144000" cy="1184932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6" rIns="91436" bIns="45716" rtlCol="0">
            <a:spAutoFit/>
          </a:bodyPr>
          <a:lstStyle/>
          <a:p>
            <a:pPr>
              <a:spcBef>
                <a:spcPts val="1000"/>
              </a:spcBef>
              <a:spcAft>
                <a:spcPts val="2000"/>
              </a:spcAft>
            </a:pPr>
            <a:r>
              <a:rPr lang="en-US" sz="3600" b="1" dirty="0">
                <a:solidFill>
                  <a:srgbClr val="0000FF"/>
                </a:solidFill>
              </a:rPr>
              <a:t>Area to power the world by solar</a:t>
            </a:r>
            <a:endParaRPr lang="en-US" sz="1000" b="1" dirty="0">
              <a:solidFill>
                <a:srgbClr val="0000FF"/>
              </a:solidFill>
            </a:endParaRPr>
          </a:p>
          <a:p>
            <a:pPr>
              <a:spcBef>
                <a:spcPts val="1000"/>
              </a:spcBef>
              <a:spcAft>
                <a:spcPts val="2000"/>
              </a:spcAft>
            </a:pP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52400" y="5638800"/>
            <a:ext cx="2057400" cy="762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0" y="4038600"/>
            <a:ext cx="15240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3600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990600" y="1143000"/>
            <a:ext cx="6477000" cy="2514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oad-side controller design</a:t>
            </a:r>
            <a:endParaRPr lang="en-US" sz="2800" dirty="0" smtClean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905000" y="4191000"/>
            <a:ext cx="7010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Control goals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(while min disutility)</a:t>
            </a:r>
            <a:endParaRPr lang="en-US" altLang="zh-CN" sz="1600" dirty="0" smtClean="0">
              <a:solidFill>
                <a:srgbClr val="0000FF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Rebalance power &amp; stabilize frequency</a:t>
            </a:r>
          </a:p>
          <a:p>
            <a:pPr lvl="1" eaLnBrk="1" hangingPunct="1"/>
            <a:endParaRPr lang="en-US" altLang="zh-CN" sz="10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nominal frequency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scheduled inter-area flows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Respect line limits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6482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>
                <a:solidFill>
                  <a:srgbClr val="0000FF"/>
                </a:solidFill>
              </a:rPr>
              <a:t>Zhao, </a:t>
            </a:r>
            <a:r>
              <a:rPr lang="en-US" dirty="0" err="1">
                <a:solidFill>
                  <a:srgbClr val="0000FF"/>
                </a:solidFill>
              </a:rPr>
              <a:t>Topcu</a:t>
            </a:r>
            <a:r>
              <a:rPr lang="en-US" dirty="0">
                <a:solidFill>
                  <a:srgbClr val="0000FF"/>
                </a:solidFill>
              </a:rPr>
              <a:t>, Li, </a:t>
            </a:r>
            <a:r>
              <a:rPr lang="en-US" dirty="0" smtClean="0">
                <a:solidFill>
                  <a:srgbClr val="0000FF"/>
                </a:solidFill>
              </a:rPr>
              <a:t>Low</a:t>
            </a:r>
            <a:endParaRPr lang="en-US" dirty="0">
              <a:solidFill>
                <a:srgbClr val="0000FF"/>
              </a:solidFill>
            </a:endParaRP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TAC 2014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00" y="5373469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Zhao, Low </a:t>
            </a:r>
          </a:p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, 2014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495800" y="4191000"/>
            <a:ext cx="38100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8963779"/>
              </p:ext>
            </p:extLst>
          </p:nvPr>
        </p:nvGraphicFramePr>
        <p:xfrm>
          <a:off x="1528763" y="13716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929" name="Equation" r:id="rId4" imgW="2362200" imgH="914400" progId="Equation.3">
                  <p:embed/>
                </p:oleObj>
              </mc:Choice>
              <mc:Fallback>
                <p:oleObj name="Equation" r:id="rId4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3716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07217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990600" y="1143000"/>
            <a:ext cx="6477000" cy="2514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oad-side controller design</a:t>
            </a:r>
            <a:endParaRPr lang="en-US" sz="2800" dirty="0" smtClean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905000" y="4191000"/>
            <a:ext cx="7010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Control goals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(while min disutility)</a:t>
            </a:r>
            <a:endParaRPr lang="en-US" altLang="zh-CN" sz="1600" dirty="0" smtClean="0">
              <a:solidFill>
                <a:srgbClr val="0000FF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Rebalance power &amp; stabilize frequency</a:t>
            </a:r>
          </a:p>
          <a:p>
            <a:pPr lvl="1" eaLnBrk="1" hangingPunct="1"/>
            <a:endParaRPr lang="en-US" altLang="zh-CN" sz="10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nominal frequency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scheduled inter-area flows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Respect line limits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6482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>
                <a:solidFill>
                  <a:srgbClr val="0000FF"/>
                </a:solidFill>
              </a:rPr>
              <a:t>Zhao, </a:t>
            </a:r>
            <a:r>
              <a:rPr lang="en-US" dirty="0" err="1">
                <a:solidFill>
                  <a:srgbClr val="0000FF"/>
                </a:solidFill>
              </a:rPr>
              <a:t>Topcu</a:t>
            </a:r>
            <a:r>
              <a:rPr lang="en-US" dirty="0">
                <a:solidFill>
                  <a:srgbClr val="0000FF"/>
                </a:solidFill>
              </a:rPr>
              <a:t>, Li, </a:t>
            </a:r>
            <a:r>
              <a:rPr lang="en-US" dirty="0" smtClean="0">
                <a:solidFill>
                  <a:srgbClr val="0000FF"/>
                </a:solidFill>
              </a:rPr>
              <a:t>Low</a:t>
            </a:r>
            <a:endParaRPr lang="en-US" dirty="0">
              <a:solidFill>
                <a:srgbClr val="0000FF"/>
              </a:solidFill>
            </a:endParaRP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TAC 2014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200" y="5373469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Zhao, Low </a:t>
            </a:r>
          </a:p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, 2014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841086"/>
              </p:ext>
            </p:extLst>
          </p:nvPr>
        </p:nvGraphicFramePr>
        <p:xfrm>
          <a:off x="1528763" y="1371600"/>
          <a:ext cx="5553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953" name="Equation" r:id="rId4" imgW="2362200" imgH="914400" progId="Equation.3">
                  <p:embed/>
                </p:oleObj>
              </mc:Choice>
              <mc:Fallback>
                <p:oleObj name="Equation" r:id="rId4" imgW="2362200" imgH="914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1371600"/>
                        <a:ext cx="5553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4694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oad-side controller design</a:t>
            </a:r>
            <a:endParaRPr lang="en-US" sz="28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52400" y="1143000"/>
            <a:ext cx="228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Design control law</a:t>
            </a:r>
            <a:endParaRPr lang="en-US" sz="2000" dirty="0">
              <a:solidFill>
                <a:srgbClr val="0000FF"/>
              </a:solidFill>
            </a:endParaRPr>
          </a:p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whose equilibrium</a:t>
            </a:r>
          </a:p>
          <a:p>
            <a:pPr indent="-4764" algn="r"/>
            <a:r>
              <a:rPr lang="en-US" sz="2000" dirty="0">
                <a:solidFill>
                  <a:srgbClr val="0000FF"/>
                </a:solidFill>
              </a:rPr>
              <a:t>s</a:t>
            </a:r>
            <a:r>
              <a:rPr lang="en-US" sz="2000" dirty="0" smtClean="0">
                <a:solidFill>
                  <a:srgbClr val="0000FF"/>
                </a:solidFill>
              </a:rPr>
              <a:t>olves:</a:t>
            </a:r>
          </a:p>
        </p:txBody>
      </p: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2317433"/>
              </p:ext>
            </p:extLst>
          </p:nvPr>
        </p:nvGraphicFramePr>
        <p:xfrm>
          <a:off x="2819400" y="1066800"/>
          <a:ext cx="4191000" cy="2819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977" name="Equation" r:id="rId4" imgW="2057400" imgH="1409700" progId="Equation.3">
                  <p:embed/>
                </p:oleObj>
              </mc:Choice>
              <mc:Fallback>
                <p:oleObj name="Equation" r:id="rId4" imgW="2057400" imgH="1409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066800"/>
                        <a:ext cx="4191000" cy="2819399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086600" y="1916668"/>
            <a:ext cx="189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 smtClean="0">
                <a:solidFill>
                  <a:srgbClr val="0000FF"/>
                </a:solidFill>
              </a:rPr>
              <a:t>ower balance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86600" y="2667000"/>
            <a:ext cx="189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>
                <a:solidFill>
                  <a:srgbClr val="0000FF"/>
                </a:solidFill>
              </a:rPr>
              <a:t>i</a:t>
            </a:r>
            <a:r>
              <a:rPr lang="en-US" dirty="0" smtClean="0">
                <a:solidFill>
                  <a:srgbClr val="0000FF"/>
                </a:solidFill>
              </a:rPr>
              <a:t>nter-area flows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6600" y="3505200"/>
            <a:ext cx="189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 smtClean="0">
                <a:solidFill>
                  <a:srgbClr val="0000FF"/>
                </a:solidFill>
              </a:rPr>
              <a:t>line limits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1905000" y="4191000"/>
            <a:ext cx="70104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Control goals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(while min disutility)</a:t>
            </a:r>
            <a:endParaRPr lang="en-US" altLang="zh-CN" sz="1600" dirty="0" smtClean="0">
              <a:solidFill>
                <a:srgbClr val="0000FF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Rebalance power &amp; stabilize frequency</a:t>
            </a:r>
          </a:p>
          <a:p>
            <a:pPr lvl="1" eaLnBrk="1" hangingPunct="1"/>
            <a:endParaRPr lang="en-US" altLang="zh-CN" sz="10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Restore nominal frequency</a:t>
            </a:r>
          </a:p>
          <a:p>
            <a:pPr lvl="1" eaLnBrk="1" hangingPunct="1"/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Restore scheduled inter-area flows</a:t>
            </a:r>
          </a:p>
          <a:p>
            <a:pPr lvl="1" eaLnBrk="1" hangingPunct="1"/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Respect line limits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6600" y="1143000"/>
            <a:ext cx="189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dirty="0" smtClean="0">
                <a:solidFill>
                  <a:srgbClr val="0000FF"/>
                </a:solidFill>
              </a:rPr>
              <a:t>oad disutility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" y="51054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freq</a:t>
            </a:r>
            <a:r>
              <a:rPr lang="en-US" dirty="0" smtClean="0">
                <a:solidFill>
                  <a:srgbClr val="0000FF"/>
                </a:solidFill>
              </a:rPr>
              <a:t> will emerge as </a:t>
            </a: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Lagrange multiplier</a:t>
            </a:r>
          </a:p>
          <a:p>
            <a:pPr indent="-4764" algn="r"/>
            <a:r>
              <a:rPr lang="en-US" dirty="0">
                <a:solidFill>
                  <a:srgbClr val="0000FF"/>
                </a:solidFill>
              </a:rPr>
              <a:t>f</a:t>
            </a:r>
            <a:r>
              <a:rPr lang="en-US" dirty="0" smtClean="0">
                <a:solidFill>
                  <a:srgbClr val="0000FF"/>
                </a:solidFill>
              </a:rPr>
              <a:t>or power imbalance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7300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oad-side controller design</a:t>
            </a:r>
            <a:endParaRPr lang="en-US" sz="280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8305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Design control (</a:t>
            </a:r>
            <a:r>
              <a:rPr lang="en-US" altLang="zh-CN" sz="3200" i="1" dirty="0" smtClean="0">
                <a:latin typeface="Times New Roman"/>
                <a:ea typeface="宋体" pitchFamily="2" charset="-122"/>
                <a:cs typeface="Times New Roman"/>
              </a:rPr>
              <a:t>G, F</a:t>
            </a:r>
            <a:r>
              <a:rPr lang="en-US" altLang="zh-CN" dirty="0" smtClean="0">
                <a:ea typeface="宋体" pitchFamily="2" charset="-122"/>
              </a:rPr>
              <a:t>) </a:t>
            </a:r>
            <a:r>
              <a:rPr lang="en-US" altLang="zh-CN" dirty="0" err="1" smtClean="0">
                <a:ea typeface="宋体" pitchFamily="2" charset="-122"/>
              </a:rPr>
              <a:t>s.t.</a:t>
            </a:r>
            <a:r>
              <a:rPr lang="en-US" altLang="zh-CN" dirty="0" smtClean="0">
                <a:ea typeface="宋体" pitchFamily="2" charset="-122"/>
              </a:rPr>
              <a:t> closed-loop system</a:t>
            </a:r>
            <a:endParaRPr lang="en-US" altLang="zh-CN" sz="16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i</a:t>
            </a:r>
            <a:r>
              <a:rPr lang="en-US" altLang="zh-CN" dirty="0" smtClean="0">
                <a:ea typeface="宋体" pitchFamily="2" charset="-122"/>
              </a:rPr>
              <a:t>s stable</a:t>
            </a:r>
            <a:endParaRPr lang="en-US" altLang="zh-CN" dirty="0" smtClean="0">
              <a:solidFill>
                <a:srgbClr val="0000FF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has equilibrium that is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optimal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57200" y="4270375"/>
            <a:ext cx="4114800" cy="2359025"/>
            <a:chOff x="1752600" y="3352800"/>
            <a:chExt cx="5562600" cy="3121025"/>
          </a:xfrm>
        </p:grpSpPr>
        <p:graphicFrame>
          <p:nvGraphicFramePr>
            <p:cNvPr id="2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80097620"/>
                </p:ext>
              </p:extLst>
            </p:nvPr>
          </p:nvGraphicFramePr>
          <p:xfrm>
            <a:off x="3048000" y="5330825"/>
            <a:ext cx="2895600" cy="1143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2327" name="Equation" r:id="rId4" imgW="1422400" imgH="520700" progId="Equation.3">
                    <p:embed/>
                  </p:oleObj>
                </mc:Choice>
                <mc:Fallback>
                  <p:oleObj name="Equation" r:id="rId4" imgW="1422400" imgH="520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8000" y="5330825"/>
                          <a:ext cx="2895600" cy="1143000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rgbClr val="000000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8450912"/>
                </p:ext>
              </p:extLst>
            </p:nvPr>
          </p:nvGraphicFramePr>
          <p:xfrm>
            <a:off x="2819400" y="3352800"/>
            <a:ext cx="3438525" cy="1419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2328" name="Equation" r:id="rId6" imgW="1828800" imgH="660400" progId="Equation.3">
                    <p:embed/>
                  </p:oleObj>
                </mc:Choice>
                <mc:Fallback>
                  <p:oleObj name="Equation" r:id="rId6" imgW="1828800" imgH="6604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9400" y="3352800"/>
                          <a:ext cx="3438525" cy="1419225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Straight Connector 22"/>
            <p:cNvCxnSpPr/>
            <p:nvPr/>
          </p:nvCxnSpPr>
          <p:spPr bwMode="auto">
            <a:xfrm flipH="1">
              <a:off x="1752600" y="5943600"/>
              <a:ext cx="1295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flipH="1">
              <a:off x="1752600" y="4038600"/>
              <a:ext cx="9906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1752600" y="4038600"/>
              <a:ext cx="0" cy="1905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6019800" y="5943600"/>
              <a:ext cx="1295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6324600" y="4038600"/>
              <a:ext cx="9906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flipH="1">
              <a:off x="7315200" y="4038600"/>
              <a:ext cx="0" cy="1905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2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6673767"/>
              </p:ext>
            </p:extLst>
          </p:nvPr>
        </p:nvGraphicFramePr>
        <p:xfrm>
          <a:off x="5486400" y="4346575"/>
          <a:ext cx="3429000" cy="2133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329" name="Equation" r:id="rId8" imgW="2057400" imgH="1409700" progId="Equation.3">
                  <p:embed/>
                </p:oleObj>
              </mc:Choice>
              <mc:Fallback>
                <p:oleObj name="Equation" r:id="rId8" imgW="2057400" imgH="1409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346575"/>
                        <a:ext cx="3429000" cy="2133599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676400" y="3886200"/>
            <a:ext cx="168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power network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748" y="6324600"/>
            <a:ext cx="137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load control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5942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</a:t>
            </a:r>
            <a:r>
              <a:rPr lang="en-US" dirty="0" smtClean="0"/>
              <a:t>oad-side controller design</a:t>
            </a:r>
            <a:endParaRPr lang="en-US" sz="280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78486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Idea: exploit system dynamic as part of  primal-dual algorithm for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modified </a:t>
            </a:r>
            <a:r>
              <a:rPr lang="en-US" altLang="zh-CN" dirty="0" smtClean="0">
                <a:ea typeface="宋体" pitchFamily="2" charset="-122"/>
              </a:rPr>
              <a:t>opt</a:t>
            </a:r>
            <a:endParaRPr lang="en-US" altLang="zh-CN" sz="16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Distributed algorithm</a:t>
            </a: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Stability analysis</a:t>
            </a: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Control goals in equilibrium</a:t>
            </a:r>
            <a:endParaRPr lang="en-US" altLang="zh-CN" dirty="0" smtClean="0">
              <a:solidFill>
                <a:srgbClr val="0000FF"/>
              </a:solidFill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57200" y="4270375"/>
            <a:ext cx="4114800" cy="2359025"/>
            <a:chOff x="1752600" y="3352800"/>
            <a:chExt cx="5562600" cy="3121025"/>
          </a:xfrm>
        </p:grpSpPr>
        <p:graphicFrame>
          <p:nvGraphicFramePr>
            <p:cNvPr id="9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73391929"/>
                </p:ext>
              </p:extLst>
            </p:nvPr>
          </p:nvGraphicFramePr>
          <p:xfrm>
            <a:off x="3048000" y="5330825"/>
            <a:ext cx="2895600" cy="1143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3357" name="Equation" r:id="rId4" imgW="1422400" imgH="520700" progId="Equation.3">
                    <p:embed/>
                  </p:oleObj>
                </mc:Choice>
                <mc:Fallback>
                  <p:oleObj name="Equation" r:id="rId4" imgW="1422400" imgH="520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8000" y="5330825"/>
                          <a:ext cx="2895600" cy="1143000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rgbClr val="000000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48288560"/>
                </p:ext>
              </p:extLst>
            </p:nvPr>
          </p:nvGraphicFramePr>
          <p:xfrm>
            <a:off x="2819400" y="3352800"/>
            <a:ext cx="3438525" cy="1419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3358" name="Equation" r:id="rId6" imgW="1828800" imgH="660400" progId="Equation.3">
                    <p:embed/>
                  </p:oleObj>
                </mc:Choice>
                <mc:Fallback>
                  <p:oleObj name="Equation" r:id="rId6" imgW="1828800" imgH="6604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9400" y="3352800"/>
                          <a:ext cx="3438525" cy="1419225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" name="Straight Connector 2"/>
            <p:cNvCxnSpPr/>
            <p:nvPr/>
          </p:nvCxnSpPr>
          <p:spPr bwMode="auto">
            <a:xfrm flipH="1">
              <a:off x="1752600" y="5943600"/>
              <a:ext cx="1295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flipH="1">
              <a:off x="1752600" y="4038600"/>
              <a:ext cx="9906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752600" y="4038600"/>
              <a:ext cx="0" cy="1905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6019800" y="5943600"/>
              <a:ext cx="1295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6324600" y="4038600"/>
              <a:ext cx="9906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7315200" y="4038600"/>
              <a:ext cx="0" cy="1905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1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0037890"/>
              </p:ext>
            </p:extLst>
          </p:nvPr>
        </p:nvGraphicFramePr>
        <p:xfrm>
          <a:off x="5486400" y="4346575"/>
          <a:ext cx="3429000" cy="2133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359" name="Equation" r:id="rId8" imgW="2057400" imgH="1409700" progId="Equation.3">
                  <p:embed/>
                </p:oleObj>
              </mc:Choice>
              <mc:Fallback>
                <p:oleObj name="Equation" r:id="rId8" imgW="2057400" imgH="1409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346575"/>
                        <a:ext cx="3429000" cy="2133599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676400" y="3886200"/>
            <a:ext cx="168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power network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748" y="6324600"/>
            <a:ext cx="137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load control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9369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95400" y="5486400"/>
            <a:ext cx="6858000" cy="1200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Primary</a:t>
            </a:r>
            <a:r>
              <a:rPr lang="en-US" sz="2400" dirty="0" smtClean="0">
                <a:solidFill>
                  <a:srgbClr val="0000FF"/>
                </a:solidFill>
              </a:rPr>
              <a:t> load-side frequency control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ompletely decentralized</a:t>
            </a:r>
          </a:p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rgbClr val="0000FF"/>
                </a:solidFill>
              </a:rPr>
              <a:t>Theorem</a:t>
            </a:r>
            <a:r>
              <a:rPr lang="en-US" sz="2400" dirty="0" smtClean="0">
                <a:solidFill>
                  <a:srgbClr val="0000FF"/>
                </a:solidFill>
              </a:rPr>
              <a:t>: stable dynamic, optimal equilibrium</a:t>
            </a: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676400" y="990600"/>
            <a:ext cx="5486400" cy="4419600"/>
            <a:chOff x="1676400" y="914400"/>
            <a:chExt cx="5486400" cy="4419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400" y="914400"/>
              <a:ext cx="5486400" cy="436487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6553200" y="3276600"/>
              <a:ext cx="533400" cy="1752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828800" y="4114800"/>
              <a:ext cx="5029200" cy="12192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828800" y="3200400"/>
              <a:ext cx="304800" cy="1752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248400" y="6581001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1200" dirty="0">
                <a:solidFill>
                  <a:srgbClr val="0000FF"/>
                </a:solidFill>
              </a:rPr>
              <a:t>Zhao, </a:t>
            </a:r>
            <a:r>
              <a:rPr lang="en-US" sz="1200" dirty="0" err="1">
                <a:solidFill>
                  <a:srgbClr val="0000FF"/>
                </a:solidFill>
              </a:rPr>
              <a:t>Topcu</a:t>
            </a:r>
            <a:r>
              <a:rPr lang="en-US" sz="1200" dirty="0">
                <a:solidFill>
                  <a:srgbClr val="0000FF"/>
                </a:solidFill>
              </a:rPr>
              <a:t>, Li, </a:t>
            </a:r>
            <a:r>
              <a:rPr lang="en-US" sz="1200" dirty="0" smtClean="0">
                <a:solidFill>
                  <a:srgbClr val="0000FF"/>
                </a:solidFill>
              </a:rPr>
              <a:t>Low. TAC 2014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339723" y="1908056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hysical network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98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architecture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90600"/>
            <a:ext cx="5486400" cy="43648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48400" y="6581001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1200" dirty="0" err="1" smtClean="0">
                <a:solidFill>
                  <a:srgbClr val="0000FF"/>
                </a:solidFill>
              </a:rPr>
              <a:t>Mallada</a:t>
            </a:r>
            <a:r>
              <a:rPr lang="en-US" sz="1200" dirty="0" smtClean="0">
                <a:solidFill>
                  <a:srgbClr val="0000FF"/>
                </a:solidFill>
              </a:rPr>
              <a:t>, Zhao</a:t>
            </a:r>
            <a:r>
              <a:rPr lang="en-US" sz="1200" dirty="0">
                <a:solidFill>
                  <a:srgbClr val="0000FF"/>
                </a:solidFill>
              </a:rPr>
              <a:t>, </a:t>
            </a:r>
            <a:r>
              <a:rPr lang="en-US" sz="1200" dirty="0" smtClean="0">
                <a:solidFill>
                  <a:srgbClr val="0000FF"/>
                </a:solidFill>
              </a:rPr>
              <a:t>Low. </a:t>
            </a:r>
            <a:r>
              <a:rPr lang="en-US" sz="1200" dirty="0" err="1" smtClean="0">
                <a:solidFill>
                  <a:srgbClr val="0000FF"/>
                </a:solidFill>
              </a:rPr>
              <a:t>Allerton</a:t>
            </a:r>
            <a:r>
              <a:rPr lang="en-US" sz="1200" dirty="0" smtClean="0">
                <a:solidFill>
                  <a:srgbClr val="0000FF"/>
                </a:solidFill>
              </a:rPr>
              <a:t> 2014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95400" y="5486400"/>
            <a:ext cx="6858000" cy="1200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Secondary </a:t>
            </a:r>
            <a:r>
              <a:rPr lang="en-US" sz="2400" dirty="0" smtClean="0">
                <a:solidFill>
                  <a:srgbClr val="0000FF"/>
                </a:solidFill>
              </a:rPr>
              <a:t>load-side frequency control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ommunication with neighbors</a:t>
            </a:r>
          </a:p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rgbClr val="0000FF"/>
                </a:solidFill>
              </a:rPr>
              <a:t>Theorem</a:t>
            </a:r>
            <a:r>
              <a:rPr lang="en-US" sz="2400" dirty="0" smtClean="0">
                <a:solidFill>
                  <a:srgbClr val="0000FF"/>
                </a:solidFill>
              </a:rPr>
              <a:t>: stable dynamic, optimal equilibrium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339723" y="1908056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hysical network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509566" y="4043324"/>
            <a:ext cx="17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c</a:t>
            </a:r>
            <a:r>
              <a:rPr lang="en-US" sz="2000" dirty="0" smtClean="0">
                <a:solidFill>
                  <a:srgbClr val="0000FF"/>
                </a:solidFill>
              </a:rPr>
              <a:t>yber network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1183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control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6800" y="5486400"/>
            <a:ext cx="7162800" cy="1200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With</a:t>
            </a:r>
            <a:r>
              <a:rPr lang="en-US" sz="2400" b="1" dirty="0" smtClean="0">
                <a:solidFill>
                  <a:srgbClr val="0000FF"/>
                </a:solidFill>
              </a:rPr>
              <a:t> generator-side </a:t>
            </a:r>
            <a:r>
              <a:rPr lang="en-US" sz="2400" dirty="0" smtClean="0">
                <a:solidFill>
                  <a:srgbClr val="0000FF"/>
                </a:solidFill>
              </a:rPr>
              <a:t>control, </a:t>
            </a:r>
            <a:r>
              <a:rPr lang="en-US" sz="2400" b="1" dirty="0" smtClean="0">
                <a:solidFill>
                  <a:srgbClr val="0000FF"/>
                </a:solidFill>
              </a:rPr>
              <a:t>nonlinear</a:t>
            </a:r>
            <a:r>
              <a:rPr lang="en-US" sz="2400" dirty="0" smtClean="0">
                <a:solidFill>
                  <a:srgbClr val="0000FF"/>
                </a:solidFill>
              </a:rPr>
              <a:t> power flow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l</a:t>
            </a:r>
            <a:r>
              <a:rPr lang="en-US" sz="2400" dirty="0" smtClean="0">
                <a:solidFill>
                  <a:srgbClr val="0000FF"/>
                </a:solidFill>
              </a:rPr>
              <a:t>oad-side improves both transient &amp; </a:t>
            </a:r>
            <a:r>
              <a:rPr lang="en-US" sz="2400" dirty="0" err="1" smtClean="0">
                <a:solidFill>
                  <a:srgbClr val="0000FF"/>
                </a:solidFill>
              </a:rPr>
              <a:t>eq</a:t>
            </a:r>
            <a:endParaRPr lang="en-US" sz="2400" dirty="0" smtClean="0">
              <a:solidFill>
                <a:srgbClr val="0000FF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u="sng" dirty="0" smtClean="0">
                <a:solidFill>
                  <a:srgbClr val="0000FF"/>
                </a:solidFill>
              </a:rPr>
              <a:t>Theorem</a:t>
            </a:r>
            <a:r>
              <a:rPr lang="en-US" sz="2400" dirty="0" smtClean="0">
                <a:solidFill>
                  <a:srgbClr val="0000FF"/>
                </a:solidFill>
              </a:rPr>
              <a:t>: stable dynamic, optimal equilibrium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8400" y="6581001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1200" dirty="0" smtClean="0">
                <a:solidFill>
                  <a:srgbClr val="0000FF"/>
                </a:solidFill>
              </a:rPr>
              <a:t>Zhao, </a:t>
            </a:r>
            <a:r>
              <a:rPr lang="en-US" sz="1200" dirty="0" err="1" smtClean="0">
                <a:solidFill>
                  <a:srgbClr val="0000FF"/>
                </a:solidFill>
              </a:rPr>
              <a:t>Mallada</a:t>
            </a:r>
            <a:r>
              <a:rPr lang="en-US" sz="1200" dirty="0" smtClean="0">
                <a:solidFill>
                  <a:srgbClr val="0000FF"/>
                </a:solidFill>
              </a:rPr>
              <a:t>, Low. CISS 2015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76400" y="990600"/>
            <a:ext cx="5486400" cy="4364871"/>
            <a:chOff x="1676400" y="990600"/>
            <a:chExt cx="5486400" cy="43648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400" y="990600"/>
              <a:ext cx="5486400" cy="4364871"/>
            </a:xfrm>
            <a:prstGeom prst="rect">
              <a:avLst/>
            </a:prstGeom>
          </p:spPr>
        </p:pic>
        <p:graphicFrame>
          <p:nvGraphicFramePr>
            <p:cNvPr id="7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69135862"/>
                </p:ext>
              </p:extLst>
            </p:nvPr>
          </p:nvGraphicFramePr>
          <p:xfrm>
            <a:off x="3810000" y="1676400"/>
            <a:ext cx="13716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7030" name="Equation" r:id="rId5" imgW="660400" imgH="241300" progId="Equation.3">
                    <p:embed/>
                  </p:oleObj>
                </mc:Choice>
                <mc:Fallback>
                  <p:oleObj name="Equation" r:id="rId5" imgW="6604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0000" y="1676400"/>
                          <a:ext cx="1371600" cy="53340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 cmpd="sng"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TextBox 7"/>
          <p:cNvSpPr txBox="1"/>
          <p:nvPr/>
        </p:nvSpPr>
        <p:spPr>
          <a:xfrm rot="16200000">
            <a:off x="339723" y="1908056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hysical network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509566" y="4043324"/>
            <a:ext cx="17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c</a:t>
            </a:r>
            <a:r>
              <a:rPr lang="en-US" sz="2000" dirty="0" smtClean="0">
                <a:solidFill>
                  <a:srgbClr val="0000FF"/>
                </a:solidFill>
              </a:rPr>
              <a:t>yber network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979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143000"/>
            <a:ext cx="8928100" cy="5321300"/>
          </a:xfrm>
          <a:prstGeom prst="rect">
            <a:avLst/>
          </a:prstGeom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Local frequencies</a:t>
            </a:r>
            <a:endParaRPr lang="en-US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423942" y="6443246"/>
            <a:ext cx="2796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[Tom </a:t>
            </a:r>
            <a:r>
              <a:rPr lang="en-US" sz="1600" dirty="0" err="1" smtClean="0">
                <a:solidFill>
                  <a:srgbClr val="0000FF"/>
                </a:solidFill>
              </a:rPr>
              <a:t>Overbye</a:t>
            </a:r>
            <a:r>
              <a:rPr lang="en-US" sz="1600" dirty="0" smtClean="0">
                <a:solidFill>
                  <a:srgbClr val="0000FF"/>
                </a:solidFill>
              </a:rPr>
              <a:t>, 2015 Cornell]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585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Simulations</a:t>
            </a:r>
            <a:endParaRPr lang="en-US" sz="280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38200" y="1143000"/>
            <a:ext cx="8077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Dynamic simulation of IEEE 39-bus system</a:t>
            </a:r>
          </a:p>
          <a:p>
            <a:pPr lvl="1" eaLnBrk="1" hangingPunct="1"/>
            <a:endParaRPr lang="en-US" altLang="zh-CN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0654" y="3014008"/>
            <a:ext cx="4390946" cy="193899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Power System Toolbox (RPI)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Detailed generation model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Exciter model, power system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    stabilizer model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Nonzero resistance lines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09800"/>
            <a:ext cx="424770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761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62400"/>
            <a:ext cx="4267201" cy="289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569" y="-7808"/>
            <a:ext cx="4504435" cy="3436808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 bwMode="auto">
          <a:xfrm>
            <a:off x="4419600" y="4038600"/>
            <a:ext cx="4724400" cy="2133600"/>
          </a:xfrm>
          <a:prstGeom prst="wedgeEllipseCallout">
            <a:avLst/>
          </a:prstGeom>
          <a:solidFill>
            <a:srgbClr val="FEB80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0"/>
              </a:spcBef>
            </a:pPr>
            <a:r>
              <a:rPr lang="en-US" sz="2600" b="1" dirty="0">
                <a:solidFill>
                  <a:srgbClr val="000000"/>
                </a:solidFill>
                <a:latin typeface="Cracked"/>
                <a:cs typeface="Cracked"/>
              </a:rPr>
              <a:t>network of </a:t>
            </a:r>
          </a:p>
          <a:p>
            <a:pPr algn="ctr">
              <a:spcBef>
                <a:spcPts val="0"/>
              </a:spcBef>
            </a:pPr>
            <a:r>
              <a:rPr lang="en-US" sz="2600" b="1" dirty="0">
                <a:solidFill>
                  <a:srgbClr val="000000"/>
                </a:solidFill>
                <a:latin typeface="Cracked"/>
                <a:cs typeface="Cracked"/>
              </a:rPr>
              <a:t>billions of </a:t>
            </a:r>
            <a:r>
              <a:rPr lang="en-US" sz="2600" b="1" dirty="0">
                <a:solidFill>
                  <a:srgbClr val="FF0000"/>
                </a:solidFill>
                <a:latin typeface="Cracked"/>
                <a:cs typeface="Cracked"/>
              </a:rPr>
              <a:t>active</a:t>
            </a:r>
            <a:r>
              <a:rPr lang="en-US" sz="2600" b="1" dirty="0">
                <a:solidFill>
                  <a:srgbClr val="000000"/>
                </a:solidFill>
                <a:latin typeface="Cracked"/>
                <a:cs typeface="Cracked"/>
              </a:rPr>
              <a:t> distributed energy resources (DERs)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08394" y="6493130"/>
            <a:ext cx="4549034" cy="338546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DER: PV, wind </a:t>
            </a:r>
            <a:r>
              <a:rPr lang="en-US" sz="1600" dirty="0" err="1">
                <a:solidFill>
                  <a:srgbClr val="000000"/>
                </a:solidFill>
              </a:rPr>
              <a:t>tb</a:t>
            </a:r>
            <a:r>
              <a:rPr lang="en-US" sz="1600" dirty="0">
                <a:solidFill>
                  <a:srgbClr val="000000"/>
                </a:solidFill>
              </a:rPr>
              <a:t>, EV, storage, smart </a:t>
            </a:r>
            <a:r>
              <a:rPr lang="en-US" sz="1600" dirty="0" err="1" smtClean="0">
                <a:solidFill>
                  <a:srgbClr val="000000"/>
                </a:solidFill>
              </a:rPr>
              <a:t>bldg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smtClean="0">
                <a:solidFill>
                  <a:srgbClr val="000000"/>
                </a:solidFill>
              </a:rPr>
              <a:t>/ </a:t>
            </a:r>
            <a:r>
              <a:rPr lang="en-US" sz="1600" dirty="0" err="1" smtClean="0">
                <a:solidFill>
                  <a:srgbClr val="000000"/>
                </a:solidFill>
              </a:rPr>
              <a:t>appl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0" y="0"/>
            <a:ext cx="11430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-1"/>
            <a:ext cx="4267200" cy="3443239"/>
            <a:chOff x="0" y="3602254"/>
            <a:chExt cx="4800600" cy="3252262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4250017"/>
              <a:ext cx="4800600" cy="2604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668792" y="3602254"/>
              <a:ext cx="3620952" cy="610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Solar power over land: </a:t>
              </a:r>
            </a:p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&gt; 20x world energy demand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67766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Primary control</a:t>
            </a:r>
            <a:endParaRPr lang="en-US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445610"/>
            <a:ext cx="6781800" cy="51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172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Secondary control</a:t>
            </a: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037" y="76200"/>
            <a:ext cx="3253563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496294"/>
            <a:ext cx="3276600" cy="3361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505200"/>
            <a:ext cx="3440430" cy="3276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4095" y="3135868"/>
            <a:ext cx="181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swing dynamics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54057" y="3135868"/>
            <a:ext cx="11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OLC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72400" y="6031468"/>
            <a:ext cx="83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area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90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Secondary control</a:t>
            </a: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037" y="76200"/>
            <a:ext cx="3253563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016" y="2209800"/>
            <a:ext cx="6001616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0" y="4648200"/>
            <a:ext cx="6045200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89105" y="3733800"/>
            <a:ext cx="145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o line limits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74943" y="6324600"/>
            <a:ext cx="162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line limits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52125" y="4724400"/>
            <a:ext cx="2558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 smtClean="0">
                <a:solidFill>
                  <a:srgbClr val="0000FF"/>
                </a:solidFill>
              </a:rPr>
              <a:t>otal inter-area flow is</a:t>
            </a:r>
          </a:p>
          <a:p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 smtClean="0">
                <a:solidFill>
                  <a:srgbClr val="0000FF"/>
                </a:solidFill>
              </a:rPr>
              <a:t>he same in both cases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1600" y="2847201"/>
            <a:ext cx="740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line limit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203118" y="5133201"/>
            <a:ext cx="740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line limit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14586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Key message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219200"/>
            <a:ext cx="86106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Large network of DERs</a:t>
            </a:r>
          </a:p>
          <a:p>
            <a:pPr lvl="1"/>
            <a:r>
              <a:rPr lang="en-US" dirty="0" smtClean="0"/>
              <a:t>Real-time optimization at scale</a:t>
            </a:r>
          </a:p>
          <a:p>
            <a:pPr lvl="1"/>
            <a:r>
              <a:rPr lang="en-US" dirty="0" smtClean="0"/>
              <a:t>Computational challenge: power flow solution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Online optimization </a:t>
            </a:r>
            <a:endParaRPr lang="en-US" sz="2000" dirty="0" smtClean="0"/>
          </a:p>
          <a:p>
            <a:pPr lvl="1"/>
            <a:r>
              <a:rPr lang="en-US" dirty="0" smtClean="0"/>
              <a:t>Network computes power flow solutions in real time at scale for free</a:t>
            </a:r>
          </a:p>
          <a:p>
            <a:pPr lvl="1"/>
            <a:r>
              <a:rPr lang="en-US" dirty="0" smtClean="0"/>
              <a:t>Exploit it for our optimization/control</a:t>
            </a:r>
          </a:p>
          <a:p>
            <a:pPr lvl="1"/>
            <a:r>
              <a:rPr lang="en-US" dirty="0" smtClean="0"/>
              <a:t>Naturally adapts to evolving network conditions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3200" dirty="0" smtClean="0"/>
              <a:t>Examples</a:t>
            </a:r>
            <a:endParaRPr lang="en-US" dirty="0"/>
          </a:p>
          <a:p>
            <a:pPr lvl="1"/>
            <a:r>
              <a:rPr lang="en-US" dirty="0" smtClean="0"/>
              <a:t>Slow timescale: OPF</a:t>
            </a:r>
          </a:p>
          <a:p>
            <a:pPr lvl="1"/>
            <a:r>
              <a:rPr lang="en-US" dirty="0" smtClean="0"/>
              <a:t>Fast timescale: frequency control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358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b="31326"/>
          <a:stretch/>
        </p:blipFill>
        <p:spPr>
          <a:xfrm>
            <a:off x="0" y="4706888"/>
            <a:ext cx="9144000" cy="217166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594" y="3471539"/>
            <a:ext cx="718822" cy="121667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451" y="3213471"/>
            <a:ext cx="1904875" cy="1474743"/>
          </a:xfrm>
          <a:prstGeom prst="rect">
            <a:avLst/>
          </a:prstGeom>
        </p:spPr>
      </p:pic>
      <p:sp>
        <p:nvSpPr>
          <p:cNvPr id="66" name="Content Placeholder 5"/>
          <p:cNvSpPr txBox="1">
            <a:spLocks/>
          </p:cNvSpPr>
          <p:nvPr/>
        </p:nvSpPr>
        <p:spPr bwMode="auto">
          <a:xfrm>
            <a:off x="264020" y="1066799"/>
            <a:ext cx="8346580" cy="1541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09" rIns="91423" bIns="45709" numCol="1" anchor="t" anchorCtr="0" compatLnSpc="1">
            <a:prstTxWarp prst="textNoShape">
              <a:avLst/>
            </a:prstTxWarp>
          </a:bodyPr>
          <a:lstStyle>
            <a:lvl1pPr marL="469824" indent="-46982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01" indent="-436491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11" indent="-39522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589" indent="-38728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573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700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7824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4950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075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358">
              <a:buClr>
                <a:srgbClr val="CC0000"/>
              </a:buClr>
              <a:buNone/>
              <a:defRPr/>
            </a:pPr>
            <a:r>
              <a:rPr lang="en-US" sz="2000" kern="0" dirty="0">
                <a:solidFill>
                  <a:srgbClr val="000000"/>
                </a:solidFill>
              </a:rPr>
              <a:t>Online optimization of electric vehicle charging</a:t>
            </a:r>
          </a:p>
          <a:p>
            <a:pPr lvl="1" defTabSz="914358">
              <a:buClr>
                <a:srgbClr val="CC0000"/>
              </a:buClr>
              <a:defRPr/>
            </a:pPr>
            <a:r>
              <a:rPr lang="en-US" sz="1800" kern="0" dirty="0" smtClean="0">
                <a:solidFill>
                  <a:srgbClr val="000000"/>
                </a:solidFill>
              </a:rPr>
              <a:t>Enables mass deployment at much lower infrastructure costs</a:t>
            </a:r>
          </a:p>
          <a:p>
            <a:pPr lvl="1" defTabSz="914358">
              <a:buClr>
                <a:srgbClr val="CC0000"/>
              </a:buClr>
              <a:defRPr/>
            </a:pPr>
            <a:r>
              <a:rPr lang="en-US" sz="1800" kern="0" dirty="0" smtClean="0">
                <a:solidFill>
                  <a:srgbClr val="000000"/>
                </a:solidFill>
              </a:rPr>
              <a:t>First pilot @Caltech: 54 adaptive programmable chargers</a:t>
            </a:r>
          </a:p>
          <a:p>
            <a:pPr lvl="1" defTabSz="914358">
              <a:buClr>
                <a:srgbClr val="CC0000"/>
              </a:buClr>
              <a:defRPr/>
            </a:pPr>
            <a:r>
              <a:rPr lang="en-US" sz="1800" kern="0" dirty="0" smtClean="0">
                <a:solidFill>
                  <a:srgbClr val="000000"/>
                </a:solidFill>
              </a:rPr>
              <a:t>2x 150kVA transformers, breakers, grid sensors, </a:t>
            </a:r>
            <a:r>
              <a:rPr lang="en-US" sz="1800" kern="0" dirty="0" err="1" smtClean="0">
                <a:solidFill>
                  <a:srgbClr val="000000"/>
                </a:solidFill>
              </a:rPr>
              <a:t>etc</a:t>
            </a:r>
            <a:endParaRPr lang="en-US" sz="1800" kern="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325" y="3442641"/>
            <a:ext cx="934179" cy="124557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819474" y="3116735"/>
            <a:ext cx="1273003" cy="307771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pPr algn="r"/>
            <a:r>
              <a:rPr lang="en-US" sz="1400">
                <a:solidFill>
                  <a:srgbClr val="045BC0"/>
                </a:solidFill>
                <a:latin typeface="Verdana"/>
              </a:rPr>
              <a:t>m</a:t>
            </a:r>
            <a:r>
              <a:rPr lang="en-US" sz="1400" smtClean="0">
                <a:solidFill>
                  <a:srgbClr val="045BC0"/>
                </a:solidFill>
                <a:latin typeface="Verdana"/>
              </a:rPr>
              <a:t>ain panel</a:t>
            </a:r>
            <a:endParaRPr lang="en-US" sz="1400" kern="0" dirty="0">
              <a:solidFill>
                <a:srgbClr val="0000FF"/>
              </a:solidFill>
              <a:latin typeface="Verdana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660" y="3468485"/>
            <a:ext cx="1636094" cy="12270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09060" y="3138724"/>
            <a:ext cx="2014151" cy="307771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45BC0"/>
                </a:solidFill>
                <a:latin typeface="Verdana"/>
              </a:rPr>
              <a:t>150kVA transformer</a:t>
            </a:r>
            <a:endParaRPr lang="en-US" sz="1400" kern="0" dirty="0">
              <a:solidFill>
                <a:srgbClr val="0000FF"/>
              </a:solidFill>
              <a:latin typeface="Verdana"/>
              <a:ea typeface="+mj-ea"/>
              <a:cs typeface="+mj-cs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972410" y="4688215"/>
            <a:ext cx="537595" cy="1226185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83230" y="3138723"/>
            <a:ext cx="1024204" cy="307771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45BC0"/>
                </a:solidFill>
                <a:latin typeface="Verdana"/>
              </a:rPr>
              <a:t>charger</a:t>
            </a:r>
            <a:endParaRPr lang="en-US" sz="1400" kern="0" dirty="0">
              <a:solidFill>
                <a:srgbClr val="0000FF"/>
              </a:solidFill>
              <a:latin typeface="Verdana"/>
              <a:ea typeface="+mj-ea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6477" y="3072375"/>
            <a:ext cx="1277646" cy="738658"/>
          </a:xfrm>
          <a:prstGeom prst="rect">
            <a:avLst/>
          </a:prstGeom>
          <a:noFill/>
          <a:ln w="38100">
            <a:solidFill>
              <a:srgbClr val="045BC0"/>
            </a:solidFill>
          </a:ln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1400" b="1" dirty="0" smtClean="0">
                <a:solidFill>
                  <a:srgbClr val="045BC0"/>
                </a:solidFill>
                <a:latin typeface="Verdana"/>
              </a:rPr>
              <a:t>Energized</a:t>
            </a:r>
          </a:p>
          <a:p>
            <a:r>
              <a:rPr lang="en-US" sz="1400" b="1" kern="0" dirty="0" smtClean="0">
                <a:solidFill>
                  <a:srgbClr val="045BC0"/>
                </a:solidFill>
                <a:latin typeface="Verdana"/>
                <a:ea typeface="+mj-ea"/>
                <a:cs typeface="+mj-cs"/>
              </a:rPr>
              <a:t>Feb 13 Sat</a:t>
            </a:r>
          </a:p>
          <a:p>
            <a:r>
              <a:rPr lang="en-US" sz="1400" b="1" kern="0" dirty="0" smtClean="0">
                <a:solidFill>
                  <a:srgbClr val="045BC0"/>
                </a:solidFill>
                <a:latin typeface="Verdana"/>
                <a:ea typeface="+mj-ea"/>
                <a:cs typeface="+mj-cs"/>
              </a:rPr>
              <a:t>2016</a:t>
            </a:r>
            <a:endParaRPr lang="en-US" sz="1400" b="1" kern="0" dirty="0">
              <a:solidFill>
                <a:srgbClr val="0000FF"/>
              </a:solidFill>
              <a:latin typeface="Verdana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0657" y="3044869"/>
            <a:ext cx="937414" cy="168816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71477" y="2703677"/>
            <a:ext cx="1200933" cy="307771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45BC0"/>
                </a:solidFill>
                <a:latin typeface="Verdana"/>
              </a:rPr>
              <a:t>debugging</a:t>
            </a:r>
            <a:endParaRPr lang="en-US" sz="1400" kern="0" dirty="0">
              <a:solidFill>
                <a:srgbClr val="0000FF"/>
              </a:solidFill>
              <a:latin typeface="Verdana"/>
              <a:ea typeface="+mj-ea"/>
              <a:cs typeface="+mj-c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1277" y="76200"/>
            <a:ext cx="858092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5pPr>
            <a:lvl6pPr marL="45715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6pPr>
            <a:lvl7pPr marL="914307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7pPr>
            <a:lvl8pPr marL="1371459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8pPr>
            <a:lvl9pPr marL="182861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9pPr>
          </a:lstStyle>
          <a:p>
            <a:pPr defTabSz="914358">
              <a:defRPr/>
            </a:pPr>
            <a:r>
              <a:rPr lang="en-AU" kern="0" dirty="0" smtClean="0">
                <a:latin typeface="Verdana"/>
              </a:rPr>
              <a:t>Application: EV charging</a:t>
            </a:r>
            <a:endParaRPr lang="en-AU" sz="1800" kern="0" dirty="0">
              <a:latin typeface="Verdan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" y="4343400"/>
            <a:ext cx="1200933" cy="307771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FF"/>
                </a:solidFill>
                <a:latin typeface="Verdana"/>
              </a:rPr>
              <a:t>G. Lee</a:t>
            </a:r>
            <a:endParaRPr lang="en-US" sz="1400" kern="0" dirty="0">
              <a:solidFill>
                <a:srgbClr val="0000FF"/>
              </a:solidFill>
              <a:latin typeface="Verdan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2197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67000" y="1752600"/>
            <a:ext cx="35374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0000FF"/>
                </a:solidFill>
              </a:rPr>
              <a:t>m</a:t>
            </a:r>
            <a:r>
              <a:rPr lang="en-US" sz="4800" dirty="0" smtClean="0">
                <a:solidFill>
                  <a:srgbClr val="0000FF"/>
                </a:solidFill>
              </a:rPr>
              <a:t>ore details</a:t>
            </a:r>
          </a:p>
          <a:p>
            <a:pPr algn="ctr"/>
            <a:r>
              <a:rPr lang="en-US" sz="3600" dirty="0" smtClean="0">
                <a:solidFill>
                  <a:srgbClr val="0000FF"/>
                </a:solidFill>
              </a:rPr>
              <a:t>(backup)</a:t>
            </a:r>
            <a:endParaRPr lang="en-US" sz="3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0024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Recall: design approach</a:t>
            </a:r>
            <a:endParaRPr lang="en-US" sz="280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78486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Idea: exploit system dynamic as part of  primal-dual algorithm for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modified </a:t>
            </a:r>
            <a:r>
              <a:rPr lang="en-US" altLang="zh-CN" dirty="0" smtClean="0">
                <a:ea typeface="宋体" pitchFamily="2" charset="-122"/>
              </a:rPr>
              <a:t>opt</a:t>
            </a:r>
            <a:endParaRPr lang="en-US" altLang="zh-CN" sz="16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c</a:t>
            </a:r>
            <a:r>
              <a:rPr lang="en-US" altLang="zh-CN" dirty="0" smtClean="0">
                <a:ea typeface="宋体" pitchFamily="2" charset="-122"/>
              </a:rPr>
              <a:t>losed-loop system is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stable</a:t>
            </a:r>
            <a:endParaRPr lang="en-US" altLang="zh-CN" dirty="0">
              <a:solidFill>
                <a:srgbClr val="0000FF"/>
              </a:solidFill>
              <a:ea typeface="宋体" pitchFamily="2" charset="-122"/>
            </a:endParaRPr>
          </a:p>
          <a:p>
            <a:pPr lvl="1" eaLnBrk="1" hangingPunct="1"/>
            <a:r>
              <a:rPr lang="en-US" altLang="zh-CN" dirty="0">
                <a:ea typeface="宋体" pitchFamily="2" charset="-122"/>
              </a:rPr>
              <a:t>i</a:t>
            </a:r>
            <a:r>
              <a:rPr lang="en-US" altLang="zh-CN" dirty="0" smtClean="0">
                <a:ea typeface="宋体" pitchFamily="2" charset="-122"/>
              </a:rPr>
              <a:t>ts </a:t>
            </a:r>
            <a:r>
              <a:rPr lang="en-US" altLang="zh-CN" dirty="0" err="1" smtClean="0">
                <a:ea typeface="宋体" pitchFamily="2" charset="-122"/>
              </a:rPr>
              <a:t>equilibria</a:t>
            </a:r>
            <a:r>
              <a:rPr lang="en-US" altLang="zh-CN" dirty="0" smtClean="0">
                <a:ea typeface="宋体" pitchFamily="2" charset="-122"/>
              </a:rPr>
              <a:t> are 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optimal</a:t>
            </a:r>
            <a:endParaRPr lang="en-US" altLang="zh-CN" dirty="0">
              <a:solidFill>
                <a:srgbClr val="0000FF"/>
              </a:solidFill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57200" y="4270375"/>
            <a:ext cx="4114800" cy="2359025"/>
            <a:chOff x="1752600" y="3352800"/>
            <a:chExt cx="5562600" cy="3121025"/>
          </a:xfrm>
        </p:grpSpPr>
        <p:graphicFrame>
          <p:nvGraphicFramePr>
            <p:cNvPr id="9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24484554"/>
                </p:ext>
              </p:extLst>
            </p:nvPr>
          </p:nvGraphicFramePr>
          <p:xfrm>
            <a:off x="3048000" y="5330825"/>
            <a:ext cx="2895600" cy="1143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0886" name="Equation" r:id="rId4" imgW="1422400" imgH="520700" progId="Equation.3">
                    <p:embed/>
                  </p:oleObj>
                </mc:Choice>
                <mc:Fallback>
                  <p:oleObj name="Equation" r:id="rId4" imgW="1422400" imgH="520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8000" y="5330825"/>
                          <a:ext cx="2895600" cy="1143000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rgbClr val="000000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5297102"/>
                </p:ext>
              </p:extLst>
            </p:nvPr>
          </p:nvGraphicFramePr>
          <p:xfrm>
            <a:off x="2819400" y="3352800"/>
            <a:ext cx="3438525" cy="1419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0887" name="Equation" r:id="rId6" imgW="1828800" imgH="660400" progId="Equation.3">
                    <p:embed/>
                  </p:oleObj>
                </mc:Choice>
                <mc:Fallback>
                  <p:oleObj name="Equation" r:id="rId6" imgW="1828800" imgH="6604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9400" y="3352800"/>
                          <a:ext cx="3438525" cy="1419225"/>
                        </a:xfrm>
                        <a:prstGeom prst="rect">
                          <a:avLst/>
                        </a:prstGeom>
                        <a:noFill/>
                        <a:ln w="38100" cmpd="sng">
                          <a:solidFill>
                            <a:schemeClr val="tx1"/>
                          </a:solidFill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" name="Straight Connector 2"/>
            <p:cNvCxnSpPr/>
            <p:nvPr/>
          </p:nvCxnSpPr>
          <p:spPr bwMode="auto">
            <a:xfrm flipH="1">
              <a:off x="1752600" y="5943600"/>
              <a:ext cx="1295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flipH="1">
              <a:off x="1752600" y="4038600"/>
              <a:ext cx="9906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1752600" y="4038600"/>
              <a:ext cx="0" cy="1905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6019800" y="5943600"/>
              <a:ext cx="12954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6324600" y="4038600"/>
              <a:ext cx="9906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>
              <a:off x="7315200" y="4038600"/>
              <a:ext cx="0" cy="1905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1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876706"/>
              </p:ext>
            </p:extLst>
          </p:nvPr>
        </p:nvGraphicFramePr>
        <p:xfrm>
          <a:off x="5486400" y="4346575"/>
          <a:ext cx="3429000" cy="2133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888" name="Equation" r:id="rId8" imgW="2057400" imgH="1409700" progId="Equation.3">
                  <p:embed/>
                </p:oleObj>
              </mc:Choice>
              <mc:Fallback>
                <p:oleObj name="Equation" r:id="rId8" imgW="2057400" imgH="1409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4346575"/>
                        <a:ext cx="3429000" cy="2133599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676400" y="3886200"/>
            <a:ext cx="168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power network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748" y="6324600"/>
            <a:ext cx="137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load control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2799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8001000" cy="4952999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Load-side frequency control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Primary control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Secondary control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Interaction with generator-side control</a:t>
            </a:r>
          </a:p>
          <a:p>
            <a:pPr marL="0" indent="0">
              <a:buNone/>
            </a:pPr>
            <a:endParaRPr lang="en-US" sz="1800" dirty="0">
              <a:solidFill>
                <a:srgbClr val="D9D9D9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D9D9D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82059" y="2667000"/>
            <a:ext cx="446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Zhao et al SGC2012, Zhao et al TAC2014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4946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 load control (OLC) </a:t>
            </a:r>
            <a:endParaRPr lang="en-US" sz="28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6553200" y="2797314"/>
            <a:ext cx="225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demand = supply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133600" y="3330714"/>
            <a:ext cx="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295400" y="3768804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disturbances</a:t>
            </a:r>
          </a:p>
        </p:txBody>
      </p:sp>
      <p:graphicFrame>
        <p:nvGraphicFramePr>
          <p:cNvPr id="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8030886"/>
              </p:ext>
            </p:extLst>
          </p:nvPr>
        </p:nvGraphicFramePr>
        <p:xfrm>
          <a:off x="914400" y="1293951"/>
          <a:ext cx="5334000" cy="234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385" name="Equation" r:id="rId4" imgW="2197100" imgH="901700" progId="Equation.3">
                  <p:embed/>
                </p:oleObj>
              </mc:Choice>
              <mc:Fallback>
                <p:oleObj name="Equation" r:id="rId4" imgW="2197100" imgH="901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3951"/>
                        <a:ext cx="5334000" cy="234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 bwMode="auto">
          <a:xfrm>
            <a:off x="3124200" y="3330714"/>
            <a:ext cx="685800" cy="177171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2971800" y="5083314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controllable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loads</a:t>
            </a:r>
          </a:p>
        </p:txBody>
      </p: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775267"/>
              </p:ext>
            </p:extLst>
          </p:nvPr>
        </p:nvGraphicFramePr>
        <p:xfrm>
          <a:off x="6172200" y="4953000"/>
          <a:ext cx="2876051" cy="1828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386" name="Equation" r:id="rId6" imgW="2057400" imgH="1409700" progId="Equation.3">
                  <p:embed/>
                </p:oleObj>
              </mc:Choice>
              <mc:Fallback>
                <p:oleObj name="Equation" r:id="rId6" imgW="2057400" imgH="1409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953000"/>
                        <a:ext cx="2876051" cy="1828799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40308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76200" y="12192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ea typeface="宋体" pitchFamily="2" charset="-122"/>
              </a:rPr>
              <a:t>s</a:t>
            </a:r>
            <a:r>
              <a:rPr lang="en-US" altLang="zh-CN" dirty="0" smtClean="0">
                <a:ea typeface="宋体" pitchFamily="2" charset="-122"/>
              </a:rPr>
              <a:t>wing dynamics 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   system dynamics + load control </a:t>
            </a:r>
            <a:br>
              <a:rPr lang="en-US" sz="2400" dirty="0" smtClean="0"/>
            </a:br>
            <a:r>
              <a:rPr lang="en-US" sz="2400" dirty="0" smtClean="0"/>
              <a:t>= primal dual </a:t>
            </a:r>
            <a:r>
              <a:rPr lang="en-US" sz="2400" dirty="0" err="1" smtClean="0"/>
              <a:t>alg</a:t>
            </a:r>
            <a:endParaRPr lang="en-US" sz="1600" dirty="0" smtClean="0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215713"/>
              </p:ext>
            </p:extLst>
          </p:nvPr>
        </p:nvGraphicFramePr>
        <p:xfrm>
          <a:off x="609600" y="1798638"/>
          <a:ext cx="8075612" cy="216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564" name="Equation" r:id="rId4" imgW="3086100" imgH="800100" progId="Equation.3">
                  <p:embed/>
                </p:oleObj>
              </mc:Choice>
              <mc:Fallback>
                <p:oleObj name="Equation" r:id="rId4" imgW="3086100" imgH="800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798638"/>
                        <a:ext cx="8075612" cy="216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76200" y="4495800"/>
            <a:ext cx="8458200" cy="1571625"/>
            <a:chOff x="76200" y="4495800"/>
            <a:chExt cx="8458200" cy="1571625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 bwMode="auto">
            <a:xfrm>
              <a:off x="76200" y="4495800"/>
              <a:ext cx="84582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zh-CN" dirty="0">
                  <a:ea typeface="宋体" pitchFamily="2" charset="-122"/>
                </a:rPr>
                <a:t>l</a:t>
              </a:r>
              <a:r>
                <a:rPr lang="en-US" altLang="zh-CN" dirty="0" smtClean="0">
                  <a:ea typeface="宋体" pitchFamily="2" charset="-122"/>
                </a:rPr>
                <a:t>oad control</a:t>
              </a:r>
            </a:p>
          </p:txBody>
        </p:sp>
        <p:graphicFrame>
          <p:nvGraphicFramePr>
            <p:cNvPr id="7" name="Object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91432877"/>
                </p:ext>
              </p:extLst>
            </p:nvPr>
          </p:nvGraphicFramePr>
          <p:xfrm>
            <a:off x="533400" y="5105400"/>
            <a:ext cx="3322637" cy="962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565" name="Equation" r:id="rId6" imgW="1270000" imgH="355600" progId="Equation.3">
                    <p:embed/>
                  </p:oleObj>
                </mc:Choice>
                <mc:Fallback>
                  <p:oleObj name="Equation" r:id="rId6" imgW="1270000" imgH="355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" y="5105400"/>
                          <a:ext cx="3322637" cy="962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6705600" y="5410200"/>
            <a:ext cx="1949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a</a:t>
            </a:r>
            <a:r>
              <a:rPr lang="en-US" sz="2000" dirty="0" smtClean="0">
                <a:solidFill>
                  <a:srgbClr val="0000FF"/>
                </a:solidFill>
              </a:rPr>
              <a:t>ctive control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05600" y="4267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i</a:t>
            </a:r>
            <a:r>
              <a:rPr lang="en-US" sz="2000" dirty="0" smtClean="0">
                <a:solidFill>
                  <a:srgbClr val="0000FF"/>
                </a:solidFill>
              </a:rPr>
              <a:t>mplicit 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6781800" y="3352800"/>
            <a:ext cx="457200" cy="914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4038600" y="5638800"/>
            <a:ext cx="2819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4114800" y="3581400"/>
            <a:ext cx="3124200" cy="685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64086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81200"/>
            <a:ext cx="1531947" cy="808115"/>
          </a:xfrm>
          <a:prstGeom prst="rect">
            <a:avLst/>
          </a:prstGeom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581400" y="1676400"/>
            <a:ext cx="4038600" cy="1143000"/>
          </a:xfrm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en-US" sz="6400" b="1" dirty="0" err="1" smtClean="0">
                <a:solidFill>
                  <a:srgbClr val="2D53BD"/>
                </a:solidFill>
                <a:latin typeface="Arial"/>
                <a:cs typeface="Arial"/>
              </a:rPr>
              <a:t>ligence</a:t>
            </a:r>
            <a:r>
              <a:rPr lang="en-US" sz="6600" b="1" dirty="0" smtClean="0">
                <a:solidFill>
                  <a:srgbClr val="2D53BD"/>
                </a:solidFill>
                <a:latin typeface="Arial"/>
                <a:cs typeface="Arial"/>
              </a:rPr>
              <a:t/>
            </a:r>
            <a:br>
              <a:rPr lang="en-US" sz="6600" b="1" dirty="0" smtClean="0">
                <a:solidFill>
                  <a:srgbClr val="2D53BD"/>
                </a:solidFill>
                <a:latin typeface="Arial"/>
                <a:cs typeface="Arial"/>
              </a:rPr>
            </a:br>
            <a:endParaRPr lang="en-US" sz="6600" b="1" dirty="0" smtClean="0">
              <a:solidFill>
                <a:srgbClr val="2D53BD"/>
              </a:solidFill>
              <a:latin typeface="Arial"/>
              <a:cs typeface="Arial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057400" y="2819400"/>
            <a:ext cx="5181600" cy="1143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5pPr>
            <a:lvl6pPr marL="45715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6pPr>
            <a:lvl7pPr marL="914307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7pPr>
            <a:lvl8pPr marL="1371459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8pPr>
            <a:lvl9pPr marL="182861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9pPr>
          </a:lstStyle>
          <a:p>
            <a:r>
              <a:rPr lang="en-US" sz="6400" b="1" dirty="0" smtClean="0">
                <a:solidFill>
                  <a:srgbClr val="2D53BD"/>
                </a:solidFill>
                <a:latin typeface="Arial"/>
                <a:cs typeface="Arial"/>
              </a:rPr>
              <a:t>everywhere</a:t>
            </a:r>
            <a:br>
              <a:rPr lang="en-US" sz="6400" b="1" dirty="0" smtClean="0">
                <a:solidFill>
                  <a:srgbClr val="2D53BD"/>
                </a:solidFill>
                <a:latin typeface="Arial"/>
                <a:cs typeface="Arial"/>
              </a:rPr>
            </a:br>
            <a:endParaRPr lang="en-US" sz="6400" b="1" dirty="0" smtClean="0">
              <a:solidFill>
                <a:srgbClr val="2D53BD"/>
              </a:solidFill>
              <a:latin typeface="Arial"/>
              <a:cs typeface="Arial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057400" y="3962400"/>
            <a:ext cx="5181600" cy="1143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5pPr>
            <a:lvl6pPr marL="45715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6pPr>
            <a:lvl7pPr marL="914307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7pPr>
            <a:lvl8pPr marL="1371459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8pPr>
            <a:lvl9pPr marL="182861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9pPr>
          </a:lstStyle>
          <a:p>
            <a:r>
              <a:rPr lang="en-US" sz="6400" b="1" dirty="0" smtClean="0">
                <a:solidFill>
                  <a:srgbClr val="2D53BD"/>
                </a:solidFill>
                <a:latin typeface="Arial"/>
                <a:cs typeface="Arial"/>
              </a:rPr>
              <a:t>connected</a:t>
            </a:r>
          </a:p>
        </p:txBody>
      </p:sp>
    </p:spTree>
    <p:extLst>
      <p:ext uri="{BB962C8B-B14F-4D97-AF65-F5344CB8AC3E}">
        <p14:creationId xmlns:p14="http://schemas.microsoft.com/office/powerpoint/2010/main" val="38273972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architecture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85800" y="1143000"/>
            <a:ext cx="7315200" cy="5334000"/>
            <a:chOff x="685800" y="1143000"/>
            <a:chExt cx="7315200" cy="5334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000" y="1143000"/>
              <a:ext cx="6629400" cy="527421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685800" y="3886200"/>
              <a:ext cx="838200" cy="25908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7162800" y="3962400"/>
              <a:ext cx="838200" cy="2514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1524000" y="4953000"/>
              <a:ext cx="5791200" cy="1524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5259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8458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  <a:endParaRPr lang="en-US" altLang="zh-CN" sz="1100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Starting from any                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system trajectory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000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ea typeface="宋体" pitchFamily="2" charset="-122"/>
              </a:rPr>
              <a:t>c</a:t>
            </a:r>
            <a:r>
              <a:rPr lang="en-US" altLang="zh-CN" dirty="0" smtClean="0">
                <a:ea typeface="宋体" pitchFamily="2" charset="-122"/>
              </a:rPr>
              <a:t>onverges to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0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              is unique optimal of OLC</a:t>
            </a:r>
          </a:p>
          <a:p>
            <a:pPr lvl="1" eaLnBrk="1" hangingPunct="1"/>
            <a:endParaRPr lang="en-US" altLang="zh-CN" sz="10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       is unique optimal for dual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3934855"/>
              </p:ext>
            </p:extLst>
          </p:nvPr>
        </p:nvGraphicFramePr>
        <p:xfrm>
          <a:off x="4267200" y="1676400"/>
          <a:ext cx="3605213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05" name="Equation" r:id="rId4" imgW="4610100" imgH="812800" progId="Equation.3">
                  <p:embed/>
                </p:oleObj>
              </mc:Choice>
              <mc:Fallback>
                <p:oleObj name="Equation" r:id="rId4" imgW="4610100" imgH="812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676400"/>
                        <a:ext cx="3605213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591692"/>
              </p:ext>
            </p:extLst>
          </p:nvPr>
        </p:nvGraphicFramePr>
        <p:xfrm>
          <a:off x="3352800" y="2971800"/>
          <a:ext cx="461962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06" name="Equation" r:id="rId6" imgW="1765300" imgH="317500" progId="Equation.3">
                  <p:embed/>
                </p:oleObj>
              </mc:Choice>
              <mc:Fallback>
                <p:oleObj name="Equation" r:id="rId6" imgW="1765300" imgH="317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971800"/>
                        <a:ext cx="461962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4060210"/>
              </p:ext>
            </p:extLst>
          </p:nvPr>
        </p:nvGraphicFramePr>
        <p:xfrm>
          <a:off x="1828800" y="3657600"/>
          <a:ext cx="1362075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07" name="Equation" r:id="rId8" imgW="520700" imgH="317500" progId="Equation.3">
                  <p:embed/>
                </p:oleObj>
              </mc:Choice>
              <mc:Fallback>
                <p:oleObj name="Equation" r:id="rId8" imgW="520700" imgH="317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657600"/>
                        <a:ext cx="1362075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9765412"/>
              </p:ext>
            </p:extLst>
          </p:nvPr>
        </p:nvGraphicFramePr>
        <p:xfrm>
          <a:off x="1905000" y="4325938"/>
          <a:ext cx="5302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08" name="Equation" r:id="rId10" imgW="203200" imgH="203200" progId="Equation.3">
                  <p:embed/>
                </p:oleObj>
              </mc:Choice>
              <mc:Fallback>
                <p:oleObj name="Equation" r:id="rId10" imgW="203200" imgH="203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325938"/>
                        <a:ext cx="53022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8581145"/>
              </p:ext>
            </p:extLst>
          </p:nvPr>
        </p:nvGraphicFramePr>
        <p:xfrm>
          <a:off x="4114800" y="2265363"/>
          <a:ext cx="37877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09" name="Equation" r:id="rId12" imgW="1447800" imgH="317500" progId="Equation.3">
                  <p:embed/>
                </p:oleObj>
              </mc:Choice>
              <mc:Fallback>
                <p:oleObj name="Equation" r:id="rId12" imgW="1447800" imgH="317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265363"/>
                        <a:ext cx="37877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38200" y="5429072"/>
            <a:ext cx="7620000" cy="1200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completely decentralized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frequency deviations contain right info for local decisions that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are globally optimal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Load-side primary control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4266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990600" y="1295400"/>
            <a:ext cx="7848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Rebalance power</a:t>
            </a: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Stabilize frequencies</a:t>
            </a:r>
          </a:p>
          <a:p>
            <a:pPr marL="471439" lvl="1" indent="0" eaLnBrk="1" hangingPunct="1">
              <a:buNone/>
            </a:pPr>
            <a:endParaRPr lang="en-US" altLang="zh-CN" sz="28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Restore nominal frequency</a:t>
            </a: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Restore scheduled inter-area flows</a:t>
            </a:r>
          </a:p>
          <a:p>
            <a:pPr lvl="1" eaLnBrk="1" hangingPunct="1"/>
            <a:r>
              <a:rPr lang="en-US" altLang="zh-CN" sz="2800" dirty="0" smtClean="0">
                <a:ea typeface="宋体" pitchFamily="2" charset="-122"/>
              </a:rPr>
              <a:t>Respect line limits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Recap: control goals</a:t>
            </a:r>
            <a:endParaRPr lang="en-US" sz="28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85800" y="13524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Yes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188589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Yes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28956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No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337191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No</a:t>
            </a:r>
          </a:p>
        </p:txBody>
      </p:sp>
      <p:graphicFrame>
        <p:nvGraphicFramePr>
          <p:cNvPr id="15" name="Objec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5334694"/>
              </p:ext>
            </p:extLst>
          </p:nvPr>
        </p:nvGraphicFramePr>
        <p:xfrm>
          <a:off x="6934200" y="2819400"/>
          <a:ext cx="114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429" name="Equation" r:id="rId4" imgW="1498600" imgH="736600" progId="Equation.3">
                  <p:embed/>
                </p:oleObj>
              </mc:Choice>
              <mc:Fallback>
                <p:oleObj name="Equation" r:id="rId4" imgW="1498600" imgH="736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2819400"/>
                        <a:ext cx="1143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85800" y="3886200"/>
            <a:ext cx="68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2000" dirty="0" smtClean="0">
                <a:solidFill>
                  <a:srgbClr val="0000FF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7240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0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8001000" cy="4952999"/>
          </a:xfrm>
        </p:spPr>
        <p:txBody>
          <a:bodyPr/>
          <a:lstStyle/>
          <a:p>
            <a:pPr marL="0" indent="0">
              <a:buNone/>
            </a:pPr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Load-side frequency control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Primary control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Secondary control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Interaction with generator-side control</a:t>
            </a:r>
          </a:p>
          <a:p>
            <a:pPr marL="0" indent="0">
              <a:buNone/>
            </a:pPr>
            <a:endParaRPr lang="en-US" sz="1800" dirty="0">
              <a:solidFill>
                <a:srgbClr val="D9D9D9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D9D9D9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3600" y="28194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, Low, IFAC 2014</a:t>
            </a:r>
          </a:p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Mallada</a:t>
            </a:r>
            <a:r>
              <a:rPr lang="en-US" dirty="0" smtClean="0">
                <a:solidFill>
                  <a:srgbClr val="0000FF"/>
                </a:solidFill>
              </a:rPr>
              <a:t> et al, </a:t>
            </a:r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 2014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9124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OLC for secondary control</a:t>
            </a:r>
            <a:endParaRPr lang="en-US" sz="2800" dirty="0" smtClean="0"/>
          </a:p>
        </p:txBody>
      </p:sp>
      <p:graphicFrame>
        <p:nvGraphicFramePr>
          <p:cNvPr id="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9329395"/>
              </p:ext>
            </p:extLst>
          </p:nvPr>
        </p:nvGraphicFramePr>
        <p:xfrm>
          <a:off x="939800" y="1219200"/>
          <a:ext cx="4851400" cy="355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755" name="Equation" r:id="rId4" imgW="5575300" imgH="4330700" progId="Equation.3">
                  <p:embed/>
                </p:oleObj>
              </mc:Choice>
              <mc:Fallback>
                <p:oleObj name="Equation" r:id="rId4" imgW="5575300" imgH="433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219200"/>
                        <a:ext cx="4851400" cy="355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 bwMode="auto">
          <a:xfrm>
            <a:off x="1600200" y="3581400"/>
            <a:ext cx="42672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72200" y="3105090"/>
            <a:ext cx="2482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restore nominal </a:t>
            </a:r>
            <a:r>
              <a:rPr lang="en-US" sz="2000" dirty="0" err="1" smtClean="0">
                <a:solidFill>
                  <a:srgbClr val="0000FF"/>
                </a:solidFill>
              </a:rPr>
              <a:t>freq</a:t>
            </a:r>
            <a:endParaRPr lang="en-US" sz="2000" dirty="0" smtClean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27750" y="2495490"/>
            <a:ext cx="225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demand = supply</a:t>
            </a:r>
          </a:p>
        </p:txBody>
      </p:sp>
      <p:graphicFrame>
        <p:nvGraphicFramePr>
          <p:cNvPr id="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1925757"/>
              </p:ext>
            </p:extLst>
          </p:nvPr>
        </p:nvGraphicFramePr>
        <p:xfrm>
          <a:off x="6172200" y="4953000"/>
          <a:ext cx="2876051" cy="1828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756" name="Equation" r:id="rId6" imgW="2057400" imgH="1409700" progId="Equation.3">
                  <p:embed/>
                </p:oleObj>
              </mc:Choice>
              <mc:Fallback>
                <p:oleObj name="Equation" r:id="rId6" imgW="2057400" imgH="1409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953000"/>
                        <a:ext cx="2876051" cy="1828799"/>
                      </a:xfrm>
                      <a:prstGeom prst="rect">
                        <a:avLst/>
                      </a:prstGeom>
                      <a:noFill/>
                      <a:ln w="28575" cmpd="sng">
                        <a:solidFill>
                          <a:srgbClr val="0000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606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OLC for secondary control</a:t>
            </a:r>
            <a:endParaRPr lang="en-US" sz="2800" dirty="0" smtClean="0"/>
          </a:p>
        </p:txBody>
      </p:sp>
      <p:graphicFrame>
        <p:nvGraphicFramePr>
          <p:cNvPr id="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6197800"/>
              </p:ext>
            </p:extLst>
          </p:nvPr>
        </p:nvGraphicFramePr>
        <p:xfrm>
          <a:off x="939800" y="1219200"/>
          <a:ext cx="4851400" cy="355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949" name="Equation" r:id="rId4" imgW="5575300" imgH="4330700" progId="Equation.3">
                  <p:embed/>
                </p:oleObj>
              </mc:Choice>
              <mc:Fallback>
                <p:oleObj name="Equation" r:id="rId4" imgW="5575300" imgH="433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219200"/>
                        <a:ext cx="4851400" cy="355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 bwMode="auto">
          <a:xfrm>
            <a:off x="1600200" y="3657600"/>
            <a:ext cx="4267200" cy="1371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90600" y="4552890"/>
            <a:ext cx="2971800" cy="857310"/>
            <a:chOff x="6139543" y="3105090"/>
            <a:chExt cx="2971800" cy="857310"/>
          </a:xfrm>
        </p:grpSpPr>
        <p:sp>
          <p:nvSpPr>
            <p:cNvPr id="10" name="TextBox 9"/>
            <p:cNvSpPr txBox="1"/>
            <p:nvPr/>
          </p:nvSpPr>
          <p:spPr>
            <a:xfrm>
              <a:off x="6139543" y="3105090"/>
              <a:ext cx="2971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00FF"/>
                  </a:solidFill>
                </a:rPr>
                <a:t>key idea: </a:t>
              </a:r>
              <a:r>
                <a:rPr lang="en-US" sz="2000" dirty="0" smtClean="0">
                  <a:solidFill>
                    <a:srgbClr val="0000FF"/>
                  </a:solidFill>
                </a:rPr>
                <a:t>“virtual flows”</a:t>
              </a:r>
            </a:p>
          </p:txBody>
        </p:sp>
        <p:graphicFrame>
          <p:nvGraphicFramePr>
            <p:cNvPr id="1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59491471"/>
                </p:ext>
              </p:extLst>
            </p:nvPr>
          </p:nvGraphicFramePr>
          <p:xfrm>
            <a:off x="7158038" y="3576637"/>
            <a:ext cx="915987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3950" name="Equation" r:id="rId6" imgW="1054100" imgH="469900" progId="Equation.3">
                    <p:embed/>
                  </p:oleObj>
                </mc:Choice>
                <mc:Fallback>
                  <p:oleObj name="Equation" r:id="rId6" imgW="1054100" imgH="469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58038" y="3576637"/>
                          <a:ext cx="915987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TextBox 19"/>
          <p:cNvSpPr txBox="1"/>
          <p:nvPr/>
        </p:nvSpPr>
        <p:spPr>
          <a:xfrm>
            <a:off x="6127750" y="2495490"/>
            <a:ext cx="225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demand = supply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0" y="4105686"/>
            <a:ext cx="3657600" cy="275231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990600" y="5691187"/>
            <a:ext cx="4343400" cy="1090613"/>
            <a:chOff x="6181876" y="4343400"/>
            <a:chExt cx="4343400" cy="1090613"/>
          </a:xfrm>
        </p:grpSpPr>
        <p:sp>
          <p:nvSpPr>
            <p:cNvPr id="22" name="TextBox 21"/>
            <p:cNvSpPr txBox="1"/>
            <p:nvPr/>
          </p:nvSpPr>
          <p:spPr>
            <a:xfrm>
              <a:off x="6181876" y="4343400"/>
              <a:ext cx="4343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in steady state: </a:t>
              </a:r>
            </a:p>
            <a:p>
              <a:r>
                <a:rPr lang="en-US" sz="2000" dirty="0" smtClean="0">
                  <a:solidFill>
                    <a:srgbClr val="0000FF"/>
                  </a:solidFill>
                </a:rPr>
                <a:t>     virtual flow = real flows</a:t>
              </a:r>
            </a:p>
          </p:txBody>
        </p:sp>
        <p:graphicFrame>
          <p:nvGraphicFramePr>
            <p:cNvPr id="23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8195366"/>
                </p:ext>
              </p:extLst>
            </p:nvPr>
          </p:nvGraphicFramePr>
          <p:xfrm>
            <a:off x="6867676" y="5048250"/>
            <a:ext cx="1557337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3951" name="Equation" r:id="rId9" imgW="1790700" imgH="469900" progId="Equation.3">
                    <p:embed/>
                  </p:oleObj>
                </mc:Choice>
                <mc:Fallback>
                  <p:oleObj name="Equation" r:id="rId9" imgW="1790700" imgH="469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7676" y="5048250"/>
                          <a:ext cx="1557337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4" name="Straight Arrow Connector 23"/>
          <p:cNvCxnSpPr/>
          <p:nvPr/>
        </p:nvCxnSpPr>
        <p:spPr bwMode="auto">
          <a:xfrm flipV="1">
            <a:off x="4191000" y="5257800"/>
            <a:ext cx="3429000" cy="990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172200" y="3105090"/>
            <a:ext cx="2482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restore nominal </a:t>
            </a:r>
            <a:r>
              <a:rPr lang="en-US" sz="2000" dirty="0" err="1" smtClean="0">
                <a:solidFill>
                  <a:srgbClr val="0000FF"/>
                </a:solidFill>
              </a:rPr>
              <a:t>freq</a:t>
            </a:r>
            <a:endParaRPr lang="en-US" sz="20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5570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OLC for secondary control</a:t>
            </a:r>
            <a:endParaRPr lang="en-US" sz="2800" dirty="0" smtClean="0"/>
          </a:p>
        </p:txBody>
      </p:sp>
      <p:graphicFrame>
        <p:nvGraphicFramePr>
          <p:cNvPr id="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7464137"/>
              </p:ext>
            </p:extLst>
          </p:nvPr>
        </p:nvGraphicFramePr>
        <p:xfrm>
          <a:off x="939800" y="1219200"/>
          <a:ext cx="4851400" cy="355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803" name="Equation" r:id="rId4" imgW="5575300" imgH="4330700" progId="Equation.3">
                  <p:embed/>
                </p:oleObj>
              </mc:Choice>
              <mc:Fallback>
                <p:oleObj name="Equation" r:id="rId4" imgW="5575300" imgH="433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219200"/>
                        <a:ext cx="4851400" cy="355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172200" y="3105090"/>
            <a:ext cx="2482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restore nominal </a:t>
            </a:r>
            <a:r>
              <a:rPr lang="en-US" sz="2000" dirty="0" err="1" smtClean="0">
                <a:solidFill>
                  <a:srgbClr val="0000FF"/>
                </a:solidFill>
              </a:rPr>
              <a:t>freq</a:t>
            </a:r>
            <a:endParaRPr lang="en-US" sz="2000" dirty="0" smtClean="0">
              <a:solidFill>
                <a:srgbClr val="0000FF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90600" y="5691187"/>
            <a:ext cx="4343400" cy="1090613"/>
            <a:chOff x="6181876" y="4343400"/>
            <a:chExt cx="4343400" cy="1090613"/>
          </a:xfrm>
        </p:grpSpPr>
        <p:sp>
          <p:nvSpPr>
            <p:cNvPr id="17" name="TextBox 16"/>
            <p:cNvSpPr txBox="1"/>
            <p:nvPr/>
          </p:nvSpPr>
          <p:spPr>
            <a:xfrm>
              <a:off x="6181876" y="4343400"/>
              <a:ext cx="4343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in steady state: </a:t>
              </a:r>
            </a:p>
            <a:p>
              <a:r>
                <a:rPr lang="en-US" sz="2000" dirty="0" smtClean="0">
                  <a:solidFill>
                    <a:srgbClr val="0000FF"/>
                  </a:solidFill>
                </a:rPr>
                <a:t>     virtual flow = real flows</a:t>
              </a:r>
            </a:p>
          </p:txBody>
        </p:sp>
        <p:graphicFrame>
          <p:nvGraphicFramePr>
            <p:cNvPr id="1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10611828"/>
                </p:ext>
              </p:extLst>
            </p:nvPr>
          </p:nvGraphicFramePr>
          <p:xfrm>
            <a:off x="6867676" y="5048250"/>
            <a:ext cx="1557337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4804" name="Equation" r:id="rId6" imgW="1790700" imgH="469900" progId="Equation.3">
                    <p:embed/>
                  </p:oleObj>
                </mc:Choice>
                <mc:Fallback>
                  <p:oleObj name="Equation" r:id="rId6" imgW="1790700" imgH="469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7676" y="5048250"/>
                          <a:ext cx="1557337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TextBox 9"/>
          <p:cNvSpPr txBox="1"/>
          <p:nvPr/>
        </p:nvSpPr>
        <p:spPr>
          <a:xfrm>
            <a:off x="6172200" y="371469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restore inter-area flow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200" y="432429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respect line limit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7750" y="2495490"/>
            <a:ext cx="225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demand = supply</a:t>
            </a:r>
          </a:p>
        </p:txBody>
      </p:sp>
    </p:spTree>
    <p:extLst>
      <p:ext uri="{BB962C8B-B14F-4D97-AF65-F5344CB8AC3E}">
        <p14:creationId xmlns:p14="http://schemas.microsoft.com/office/powerpoint/2010/main" val="12260737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76200" y="10668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solidFill>
                  <a:srgbClr val="0000FF"/>
                </a:solidFill>
                <a:ea typeface="宋体" pitchFamily="2" charset="-122"/>
              </a:rPr>
              <a:t>s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wing dynamics:  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Recall: primary control</a:t>
            </a:r>
            <a:endParaRPr lang="en-US" sz="2800" dirty="0" smtClean="0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4106262"/>
              </p:ext>
            </p:extLst>
          </p:nvPr>
        </p:nvGraphicFramePr>
        <p:xfrm>
          <a:off x="1066800" y="1676400"/>
          <a:ext cx="7315200" cy="198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778" name="Equation" r:id="rId4" imgW="7899400" imgH="2171700" progId="Equation.3">
                  <p:embed/>
                </p:oleObj>
              </mc:Choice>
              <mc:Fallback>
                <p:oleObj name="Equation" r:id="rId4" imgW="7899400" imgH="2171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676400"/>
                        <a:ext cx="7315200" cy="198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76200" y="3962400"/>
            <a:ext cx="8458200" cy="962025"/>
            <a:chOff x="76200" y="4295775"/>
            <a:chExt cx="8458200" cy="962025"/>
          </a:xfrm>
        </p:grpSpPr>
        <p:sp>
          <p:nvSpPr>
            <p:cNvPr id="6" name="Rectangle 3"/>
            <p:cNvSpPr txBox="1">
              <a:spLocks noChangeArrowheads="1"/>
            </p:cNvSpPr>
            <p:nvPr/>
          </p:nvSpPr>
          <p:spPr bwMode="auto">
            <a:xfrm>
              <a:off x="76200" y="4495800"/>
              <a:ext cx="84582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zh-CN" dirty="0">
                  <a:solidFill>
                    <a:srgbClr val="0000FF"/>
                  </a:solidFill>
                  <a:ea typeface="宋体" pitchFamily="2" charset="-122"/>
                </a:rPr>
                <a:t>l</a:t>
              </a:r>
              <a:r>
                <a:rPr lang="en-US" altLang="zh-CN" dirty="0" smtClean="0">
                  <a:solidFill>
                    <a:srgbClr val="0000FF"/>
                  </a:solidFill>
                  <a:ea typeface="宋体" pitchFamily="2" charset="-122"/>
                </a:rPr>
                <a:t>oad control:</a:t>
              </a:r>
            </a:p>
          </p:txBody>
        </p:sp>
        <p:graphicFrame>
          <p:nvGraphicFramePr>
            <p:cNvPr id="7" name="Object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85686154"/>
                </p:ext>
              </p:extLst>
            </p:nvPr>
          </p:nvGraphicFramePr>
          <p:xfrm>
            <a:off x="2819400" y="4295775"/>
            <a:ext cx="3322637" cy="962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8779" name="Equation" r:id="rId6" imgW="1270000" imgH="355600" progId="Equation.3">
                    <p:embed/>
                  </p:oleObj>
                </mc:Choice>
                <mc:Fallback>
                  <p:oleObj name="Equation" r:id="rId6" imgW="1270000" imgH="355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9400" y="4295775"/>
                          <a:ext cx="3322637" cy="962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TextBox 17"/>
          <p:cNvSpPr txBox="1"/>
          <p:nvPr/>
        </p:nvSpPr>
        <p:spPr>
          <a:xfrm>
            <a:off x="7848600" y="4016514"/>
            <a:ext cx="1038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a</a:t>
            </a:r>
            <a:r>
              <a:rPr lang="en-US" sz="2000" dirty="0" smtClean="0">
                <a:solidFill>
                  <a:srgbClr val="0000FF"/>
                </a:solidFill>
              </a:rPr>
              <a:t>ctive 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control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96200" y="32004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i</a:t>
            </a:r>
            <a:r>
              <a:rPr lang="en-US" sz="2000" dirty="0" smtClean="0">
                <a:solidFill>
                  <a:srgbClr val="0000FF"/>
                </a:solidFill>
              </a:rPr>
              <a:t>mplicit </a:t>
            </a:r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7194550" y="2971800"/>
            <a:ext cx="577850" cy="35245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6248400" y="4419600"/>
            <a:ext cx="155575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H="1">
            <a:off x="4724400" y="3352800"/>
            <a:ext cx="30480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3" name="Group 12"/>
          <p:cNvGrpSpPr/>
          <p:nvPr/>
        </p:nvGrpSpPr>
        <p:grpSpPr>
          <a:xfrm>
            <a:off x="2514600" y="5029200"/>
            <a:ext cx="2971800" cy="2590800"/>
            <a:chOff x="685800" y="1143000"/>
            <a:chExt cx="7315200" cy="53340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3000" y="1143000"/>
              <a:ext cx="6629400" cy="5274219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685800" y="3886200"/>
              <a:ext cx="838200" cy="25908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7162800" y="3962400"/>
              <a:ext cx="838200" cy="25146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524000" y="4953000"/>
              <a:ext cx="5791200" cy="1524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5074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43000"/>
            <a:ext cx="6629400" cy="52742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54034" y="2289056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hysical network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223877" y="4879856"/>
            <a:ext cx="17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c</a:t>
            </a:r>
            <a:r>
              <a:rPr lang="en-US" sz="2000" dirty="0" smtClean="0">
                <a:solidFill>
                  <a:srgbClr val="0000FF"/>
                </a:solidFill>
              </a:rPr>
              <a:t>yber network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1240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Secondary frequency control</a:t>
            </a:r>
            <a:endParaRPr lang="en-US" sz="2800" dirty="0" smtClean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15240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solidFill>
                  <a:srgbClr val="0000FF"/>
                </a:solidFill>
                <a:ea typeface="宋体" pitchFamily="2" charset="-122"/>
              </a:rPr>
              <a:t>l</a:t>
            </a: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oad control:</a:t>
            </a:r>
          </a:p>
        </p:txBody>
      </p:sp>
      <p:graphicFrame>
        <p:nvGraphicFramePr>
          <p:cNvPr id="7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6571224"/>
              </p:ext>
            </p:extLst>
          </p:nvPr>
        </p:nvGraphicFramePr>
        <p:xfrm>
          <a:off x="2913063" y="1371600"/>
          <a:ext cx="440213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657" name="Equation" r:id="rId4" imgW="4914900" imgH="939800" progId="Equation.3">
                  <p:embed/>
                </p:oleObj>
              </mc:Choice>
              <mc:Fallback>
                <p:oleObj name="Equation" r:id="rId4" imgW="4914900" imgH="939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3063" y="1371600"/>
                        <a:ext cx="4402137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52400" y="26670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solidFill>
                  <a:srgbClr val="0000FF"/>
                </a:solidFill>
                <a:ea typeface="宋体" pitchFamily="2" charset="-122"/>
              </a:rPr>
              <a:t>computation &amp; communication: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3469689"/>
            <a:ext cx="6400800" cy="4971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47728" y="3505200"/>
            <a:ext cx="1262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primal </a:t>
            </a:r>
            <a:r>
              <a:rPr lang="en-US" dirty="0" err="1" smtClean="0"/>
              <a:t>var</a:t>
            </a:r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4417741"/>
            <a:ext cx="4038600" cy="23640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47728" y="4431268"/>
            <a:ext cx="118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dual </a:t>
            </a:r>
            <a:r>
              <a:rPr lang="en-US" dirty="0" err="1" smtClean="0"/>
              <a:t>vars</a:t>
            </a:r>
            <a:r>
              <a:rPr lang="en-US" dirty="0" smtClean="0"/>
              <a:t>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1552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5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1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121497</TotalTime>
  <Words>3906</Words>
  <Application>Microsoft Macintosh PowerPoint</Application>
  <PresentationFormat>On-screen Show (4:3)</PresentationFormat>
  <Paragraphs>1004</Paragraphs>
  <Slides>113</Slides>
  <Notes>108</Notes>
  <HiddenSlides>12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6" baseType="lpstr">
      <vt:lpstr>5_Profile</vt:lpstr>
      <vt:lpstr>11_Profile</vt:lpstr>
      <vt:lpstr>Equation</vt:lpstr>
      <vt:lpstr>Online Optimization  of Power Networks</vt:lpstr>
      <vt:lpstr>Key message</vt:lpstr>
      <vt:lpstr>Outline</vt:lpstr>
      <vt:lpstr>PowerPoint Presentation</vt:lpstr>
      <vt:lpstr>Watershed moment</vt:lpstr>
      <vt:lpstr>Four drivers</vt:lpstr>
      <vt:lpstr>PowerPoint Presentation</vt:lpstr>
      <vt:lpstr>PowerPoint Presentation</vt:lpstr>
      <vt:lpstr>ligence </vt:lpstr>
      <vt:lpstr>PowerPoint Presentation</vt:lpstr>
      <vt:lpstr>Recap</vt:lpstr>
      <vt:lpstr>Recap</vt:lpstr>
      <vt:lpstr>Outline</vt:lpstr>
      <vt:lpstr>Optimal power flow (OPF)</vt:lpstr>
      <vt:lpstr>Optimal power flow (OPF)</vt:lpstr>
      <vt:lpstr>Bus injection model</vt:lpstr>
      <vt:lpstr>Branch flow model </vt:lpstr>
      <vt:lpstr>Branch flow model</vt:lpstr>
      <vt:lpstr>Branch flow model</vt:lpstr>
      <vt:lpstr>Branch flow model</vt:lpstr>
      <vt:lpstr>Branch flow model</vt:lpstr>
      <vt:lpstr>Cycle condition</vt:lpstr>
      <vt:lpstr>Branch flow model</vt:lpstr>
      <vt:lpstr>Branch flow model</vt:lpstr>
      <vt:lpstr>Branch flow model</vt:lpstr>
      <vt:lpstr>SOCP relaxation</vt:lpstr>
      <vt:lpstr>Optimal power flow (OPF)</vt:lpstr>
      <vt:lpstr>Optimal power flow (OPF)</vt:lpstr>
      <vt:lpstr>SOCP relaxation of OPF</vt:lpstr>
      <vt:lpstr>Sufficient conds for exact relaxation</vt:lpstr>
      <vt:lpstr>Sufficient conds for exact relaxation</vt:lpstr>
      <vt:lpstr>SOCP relaxation of OPF</vt:lpstr>
      <vt:lpstr>Convex relaxations of OPF</vt:lpstr>
      <vt:lpstr>SOCP relaxation of OPF</vt:lpstr>
      <vt:lpstr>SOCP relaxation of OPF</vt:lpstr>
      <vt:lpstr>Outline</vt:lpstr>
      <vt:lpstr>OPF</vt:lpstr>
      <vt:lpstr>OPF</vt:lpstr>
      <vt:lpstr>OPF</vt:lpstr>
      <vt:lpstr>OPF</vt:lpstr>
      <vt:lpstr>OPF</vt:lpstr>
      <vt:lpstr>OPF: eliminate y</vt:lpstr>
      <vt:lpstr>OPF: add barrier</vt:lpstr>
      <vt:lpstr>Online (feedback) perspective</vt:lpstr>
      <vt:lpstr>Online gradient algorithm</vt:lpstr>
      <vt:lpstr>Online gradient algorithm</vt:lpstr>
      <vt:lpstr>Local optimality</vt:lpstr>
      <vt:lpstr>Global optimality</vt:lpstr>
      <vt:lpstr>Global optimality</vt:lpstr>
      <vt:lpstr>Suboptimality gap</vt:lpstr>
      <vt:lpstr>Tracking performance</vt:lpstr>
      <vt:lpstr>Tracking performance</vt:lpstr>
      <vt:lpstr>Tracking performance</vt:lpstr>
      <vt:lpstr>Tracking performance</vt:lpstr>
      <vt:lpstr>Simulations</vt:lpstr>
      <vt:lpstr>Key message</vt:lpstr>
      <vt:lpstr>Outline</vt:lpstr>
      <vt:lpstr>Motivation</vt:lpstr>
      <vt:lpstr>Motivation</vt:lpstr>
      <vt:lpstr>Why load-side participation</vt:lpstr>
      <vt:lpstr>What is the potential</vt:lpstr>
      <vt:lpstr>How </vt:lpstr>
      <vt:lpstr>Literature: load-side control</vt:lpstr>
      <vt:lpstr>Network model</vt:lpstr>
      <vt:lpstr>Network model</vt:lpstr>
      <vt:lpstr>Network model</vt:lpstr>
      <vt:lpstr>Generator-side control</vt:lpstr>
      <vt:lpstr>Load-side control</vt:lpstr>
      <vt:lpstr>Network model</vt:lpstr>
      <vt:lpstr>Load-side controller design</vt:lpstr>
      <vt:lpstr>Load-side controller design</vt:lpstr>
      <vt:lpstr>Load-side controller design</vt:lpstr>
      <vt:lpstr>Load-side controller design</vt:lpstr>
      <vt:lpstr>Load-side controller design</vt:lpstr>
      <vt:lpstr>Summary: control architecture</vt:lpstr>
      <vt:lpstr>Summary: control architecture</vt:lpstr>
      <vt:lpstr>Summary: control architecture</vt:lpstr>
      <vt:lpstr>Local frequencies</vt:lpstr>
      <vt:lpstr>Simulations</vt:lpstr>
      <vt:lpstr>Primary control</vt:lpstr>
      <vt:lpstr>Secondary control</vt:lpstr>
      <vt:lpstr>Secondary control</vt:lpstr>
      <vt:lpstr>Key message</vt:lpstr>
      <vt:lpstr>PowerPoint Presentation</vt:lpstr>
      <vt:lpstr>PowerPoint Presentation</vt:lpstr>
      <vt:lpstr>Recall: design approach</vt:lpstr>
      <vt:lpstr>Outline</vt:lpstr>
      <vt:lpstr>Optimal load control (OLC) </vt:lpstr>
      <vt:lpstr>   system dynamics + load control  = primal dual alg</vt:lpstr>
      <vt:lpstr>Control architecture</vt:lpstr>
      <vt:lpstr>Load-side primary control works</vt:lpstr>
      <vt:lpstr>Recap: control goals</vt:lpstr>
      <vt:lpstr>Outline</vt:lpstr>
      <vt:lpstr>OLC for secondary control</vt:lpstr>
      <vt:lpstr>OLC for secondary control</vt:lpstr>
      <vt:lpstr>OLC for secondary control</vt:lpstr>
      <vt:lpstr>Recall: primary control</vt:lpstr>
      <vt:lpstr>Control architecture</vt:lpstr>
      <vt:lpstr>Secondary frequency control</vt:lpstr>
      <vt:lpstr>Secondary control works</vt:lpstr>
      <vt:lpstr>Recap: key ideas</vt:lpstr>
      <vt:lpstr>Recap: key ideas</vt:lpstr>
      <vt:lpstr>Recap: control goals</vt:lpstr>
      <vt:lpstr>Outline</vt:lpstr>
      <vt:lpstr>Generator-side control</vt:lpstr>
      <vt:lpstr>Generator-side control</vt:lpstr>
      <vt:lpstr>Generator-side control</vt:lpstr>
      <vt:lpstr>Load-side control</vt:lpstr>
      <vt:lpstr>Load-side primary control works</vt:lpstr>
      <vt:lpstr>Conclusion</vt:lpstr>
      <vt:lpstr>Key message</vt:lpstr>
      <vt:lpstr>Online optimal power flow</vt:lpstr>
      <vt:lpstr>PowerPoint Presentation</vt:lpstr>
    </vt:vector>
  </TitlesOfParts>
  <Company>Caltech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v3</dc:title>
  <dc:creator>Steven Low</dc:creator>
  <cp:lastModifiedBy>steven low</cp:lastModifiedBy>
  <cp:revision>1787</cp:revision>
  <dcterms:created xsi:type="dcterms:W3CDTF">2002-02-06T01:55:12Z</dcterms:created>
  <dcterms:modified xsi:type="dcterms:W3CDTF">2016-03-22T07:02:30Z</dcterms:modified>
</cp:coreProperties>
</file>